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49" r:id="rId2"/>
    <p:sldId id="455" r:id="rId3"/>
    <p:sldId id="440" r:id="rId4"/>
    <p:sldId id="439" r:id="rId5"/>
    <p:sldId id="441" r:id="rId6"/>
    <p:sldId id="442" r:id="rId7"/>
    <p:sldId id="443" r:id="rId8"/>
    <p:sldId id="453" r:id="rId9"/>
    <p:sldId id="445" r:id="rId10"/>
    <p:sldId id="444" r:id="rId11"/>
    <p:sldId id="446" r:id="rId12"/>
    <p:sldId id="447" r:id="rId13"/>
    <p:sldId id="448" r:id="rId14"/>
    <p:sldId id="449" r:id="rId15"/>
    <p:sldId id="450" r:id="rId16"/>
    <p:sldId id="452" r:id="rId17"/>
    <p:sldId id="3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A7A"/>
    <a:srgbClr val="FE4A1E"/>
    <a:srgbClr val="44546B"/>
    <a:srgbClr val="5C9AD3"/>
    <a:srgbClr val="0E0F11"/>
    <a:srgbClr val="939393"/>
    <a:srgbClr val="FF2B2A"/>
    <a:srgbClr val="01AA8D"/>
    <a:srgbClr val="3EB8CD"/>
    <a:srgbClr val="FFA8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6"/>
    <p:restoredTop sz="94637"/>
  </p:normalViewPr>
  <p:slideViewPr>
    <p:cSldViewPr snapToGrid="0">
      <p:cViewPr varScale="1">
        <p:scale>
          <a:sx n="79" d="100"/>
          <a:sy n="79" d="100"/>
        </p:scale>
        <p:origin x="24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D0601-24D1-4243-BFD2-053D374A8230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3E677-5D4F-4C56-B104-01504E7F8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33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59858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3E677-5D4F-4C56-B104-01504E7F87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23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439960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63244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311085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76518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63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72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3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8"/>
          <p:cNvSpPr>
            <a:spLocks noGrp="1"/>
          </p:cNvSpPr>
          <p:nvPr>
            <p:ph type="pic" sz="quarter" idx="13"/>
          </p:nvPr>
        </p:nvSpPr>
        <p:spPr>
          <a:xfrm>
            <a:off x="10287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4"/>
          </p:nvPr>
        </p:nvSpPr>
        <p:spPr>
          <a:xfrm>
            <a:off x="36068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>
          <a:xfrm>
            <a:off x="61849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6"/>
          </p:nvPr>
        </p:nvSpPr>
        <p:spPr>
          <a:xfrm>
            <a:off x="87630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261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14487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3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47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96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2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0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E0F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65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4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0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5" r:id="rId8"/>
    <p:sldLayoutId id="2147483656" r:id="rId9"/>
    <p:sldLayoutId id="2147483657" r:id="rId10"/>
    <p:sldLayoutId id="2147483658" r:id="rId11"/>
    <p:sldLayoutId id="2147483659" r:id="rId12"/>
    <p:sldLayoutId id="2147483666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powerpoint.sage-fox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emf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emf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oenixMobileUserGroup/03.12.19_HackTheAppStore" TargetMode="External"/><Relationship Id="rId2" Type="http://schemas.openxmlformats.org/officeDocument/2006/relationships/hyperlink" Target="http://twitter.com/myerscj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PhoenixMobileUserGroup/03.12.19_HackTheAppStor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emf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0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emf"/><Relationship Id="rId9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12" Type="http://schemas.openxmlformats.org/officeDocument/2006/relationships/image" Target="../media/image26.sv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tiff"/><Relationship Id="rId11" Type="http://schemas.openxmlformats.org/officeDocument/2006/relationships/image" Target="../media/image25.png"/><Relationship Id="rId5" Type="http://schemas.openxmlformats.org/officeDocument/2006/relationships/image" Target="../media/image20.tiff"/><Relationship Id="rId10" Type="http://schemas.openxmlformats.org/officeDocument/2006/relationships/image" Target="../media/image24.tiff"/><Relationship Id="rId4" Type="http://schemas.openxmlformats.org/officeDocument/2006/relationships/image" Target="../media/image19.tiff"/><Relationship Id="rId9" Type="http://schemas.openxmlformats.org/officeDocument/2006/relationships/hyperlink" Target="https://github.com/PhoenixMobileUserGroup/03.12.19_HackTheAppStore/blob/master/docs/Tools.m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691660" y="701430"/>
            <a:ext cx="5486399" cy="1874814"/>
            <a:chOff x="963562" y="986318"/>
            <a:chExt cx="5486399" cy="1874814"/>
          </a:xfrm>
        </p:grpSpPr>
        <p:grpSp>
          <p:nvGrpSpPr>
            <p:cNvPr id="26" name="Group 25"/>
            <p:cNvGrpSpPr/>
            <p:nvPr/>
          </p:nvGrpSpPr>
          <p:grpSpPr>
            <a:xfrm>
              <a:off x="963562" y="986318"/>
              <a:ext cx="5486399" cy="1874814"/>
              <a:chOff x="3352800" y="1089557"/>
              <a:chExt cx="5486399" cy="1874814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3352800" y="1089557"/>
                <a:ext cx="5486399" cy="1371600"/>
              </a:xfrm>
              <a:prstGeom prst="rect">
                <a:avLst/>
              </a:prstGeom>
              <a:solidFill>
                <a:srgbClr val="44546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444239" y="1210045"/>
                <a:ext cx="5303520" cy="1754326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  <a:latin typeface="Candara" panose="020E0502030303020204" pitchFamily="34" charset="0"/>
                    <a:cs typeface="Estrangelo Edessa" panose="03080600000000000000" pitchFamily="66" charset="0"/>
                  </a:rPr>
                  <a:t>Hacking the App Store</a:t>
                </a:r>
              </a:p>
              <a:p>
                <a:pPr algn="ctr"/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  <a:latin typeface="Candara" panose="020E0502030303020204" pitchFamily="34" charset="0"/>
                    <a:cs typeface="Estrangelo Edessa" panose="03080600000000000000" pitchFamily="66" charset="0"/>
                  </a:rPr>
                  <a:t>- Reverse Engineering 101 -</a:t>
                </a:r>
              </a:p>
              <a:p>
                <a:pPr algn="ctr"/>
                <a:endParaRPr lang="en-US" sz="4400" dirty="0">
                  <a:solidFill>
                    <a:schemeClr val="bg1"/>
                  </a:solidFill>
                  <a:cs typeface="Estrangelo Edessa" panose="03080600000000000000" pitchFamily="66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740801" y="2300888"/>
              <a:ext cx="3931920" cy="91440"/>
              <a:chOff x="6447606" y="3817143"/>
              <a:chExt cx="2621280" cy="9144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6447606" y="3817143"/>
                <a:ext cx="655320" cy="91440"/>
              </a:xfrm>
              <a:prstGeom prst="rect">
                <a:avLst/>
              </a:prstGeom>
              <a:solidFill>
                <a:srgbClr val="FE4A1E"/>
              </a:solidFill>
              <a:ln w="6350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102926" y="3817143"/>
                <a:ext cx="655320" cy="91440"/>
              </a:xfrm>
              <a:prstGeom prst="rect">
                <a:avLst/>
              </a:prstGeom>
              <a:solidFill>
                <a:srgbClr val="5C9AD3"/>
              </a:solidFill>
              <a:ln w="6350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7758246" y="3817143"/>
                <a:ext cx="655320" cy="91440"/>
              </a:xfrm>
              <a:prstGeom prst="rect">
                <a:avLst/>
              </a:prstGeom>
              <a:solidFill>
                <a:srgbClr val="7A7A7A"/>
              </a:solidFill>
              <a:ln w="6350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413566" y="3817143"/>
                <a:ext cx="655320" cy="91440"/>
              </a:xfrm>
              <a:prstGeom prst="rect">
                <a:avLst/>
              </a:prstGeom>
              <a:solidFill>
                <a:srgbClr val="44546B"/>
              </a:solidFill>
              <a:ln w="6350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62210" y="6345698"/>
            <a:ext cx="3931920" cy="91440"/>
            <a:chOff x="6447606" y="3817143"/>
            <a:chExt cx="2621280" cy="91440"/>
          </a:xfrm>
        </p:grpSpPr>
        <p:sp>
          <p:nvSpPr>
            <p:cNvPr id="62" name="Rectangle 61"/>
            <p:cNvSpPr/>
            <p:nvPr/>
          </p:nvSpPr>
          <p:spPr>
            <a:xfrm>
              <a:off x="6447606" y="3817143"/>
              <a:ext cx="655320" cy="91440"/>
            </a:xfrm>
            <a:prstGeom prst="rect">
              <a:avLst/>
            </a:prstGeom>
            <a:solidFill>
              <a:srgbClr val="FE4A1E"/>
            </a:solidFill>
            <a:ln w="6350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102926" y="3817143"/>
              <a:ext cx="655320" cy="91440"/>
            </a:xfrm>
            <a:prstGeom prst="rect">
              <a:avLst/>
            </a:prstGeom>
            <a:solidFill>
              <a:srgbClr val="5C9AD3"/>
            </a:solidFill>
            <a:ln w="6350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758246" y="3817143"/>
              <a:ext cx="655320" cy="91440"/>
            </a:xfrm>
            <a:prstGeom prst="rect">
              <a:avLst/>
            </a:prstGeom>
            <a:solidFill>
              <a:srgbClr val="7A7A7A"/>
            </a:solidFill>
            <a:ln w="6350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413566" y="3817143"/>
              <a:ext cx="655320" cy="91440"/>
            </a:xfrm>
            <a:prstGeom prst="rect">
              <a:avLst/>
            </a:prstGeom>
            <a:solidFill>
              <a:srgbClr val="44546B"/>
            </a:solidFill>
            <a:ln w="6350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563436" y="6090423"/>
            <a:ext cx="3930727" cy="276999"/>
            <a:chOff x="6361219" y="5845182"/>
            <a:chExt cx="4492260" cy="316570"/>
          </a:xfrm>
        </p:grpSpPr>
        <p:sp>
          <p:nvSpPr>
            <p:cNvPr id="60" name="Rounded Rectangle 9"/>
            <p:cNvSpPr/>
            <p:nvPr/>
          </p:nvSpPr>
          <p:spPr>
            <a:xfrm>
              <a:off x="6361219" y="5881913"/>
              <a:ext cx="4492260" cy="261257"/>
            </a:xfrm>
            <a:prstGeom prst="rect">
              <a:avLst/>
            </a:prstGeom>
            <a:solidFill>
              <a:srgbClr val="44546B">
                <a:alpha val="5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1" name="TextBox 60">
              <a:hlinkClick r:id="rId2"/>
            </p:cNvPr>
            <p:cNvSpPr txBox="1">
              <a:spLocks noChangeAspect="1"/>
            </p:cNvSpPr>
            <p:nvPr/>
          </p:nvSpPr>
          <p:spPr>
            <a:xfrm>
              <a:off x="6469618" y="5845182"/>
              <a:ext cx="2612572" cy="316570"/>
            </a:xfrm>
            <a:prstGeom prst="rect">
              <a:avLst/>
            </a:prstGeom>
            <a:noFill/>
            <a:effectLst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  <a:cs typeface="Estrangelo Edessa" panose="03080600000000000000" pitchFamily="66" charset="0"/>
                </a:rPr>
                <a:t>By Chris Myers – March 12, 2109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4852190-C57D-1B41-B9B8-43BB724BB927}"/>
              </a:ext>
            </a:extLst>
          </p:cNvPr>
          <p:cNvSpPr/>
          <p:nvPr/>
        </p:nvSpPr>
        <p:spPr>
          <a:xfrm>
            <a:off x="3333513" y="5900495"/>
            <a:ext cx="713436" cy="713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21DBF3-9C13-2144-8629-66E1D9589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367" y="5925733"/>
            <a:ext cx="416148" cy="6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69" y="0"/>
            <a:ext cx="12192000" cy="6858000"/>
          </a:xfrm>
          <a:prstGeom prst="rect">
            <a:avLst/>
          </a:prstGeom>
          <a:solidFill>
            <a:srgbClr val="0E0F1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41202" y="541310"/>
            <a:ext cx="3474720" cy="1759507"/>
            <a:chOff x="3178829" y="256408"/>
            <a:chExt cx="4172784" cy="834855"/>
          </a:xfrm>
        </p:grpSpPr>
        <p:sp>
          <p:nvSpPr>
            <p:cNvPr id="7" name="TextBox 6"/>
            <p:cNvSpPr txBox="1"/>
            <p:nvPr/>
          </p:nvSpPr>
          <p:spPr>
            <a:xfrm>
              <a:off x="3378735" y="256408"/>
              <a:ext cx="3840480" cy="51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Demo Time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Reversing the AppStore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78829" y="843004"/>
              <a:ext cx="4172784" cy="2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Intro to how to decompile Android, C#, and Flutter apps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69585" y="3394156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4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96982" y="3768566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5C9A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19" name="Freeform 18"/>
          <p:cNvSpPr>
            <a:spLocks noChangeAspect="1"/>
          </p:cNvSpPr>
          <p:nvPr/>
        </p:nvSpPr>
        <p:spPr>
          <a:xfrm>
            <a:off x="1169688" y="2960923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FE4A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C4CECE-5004-4148-879F-1228DAFEBC13}"/>
              </a:ext>
            </a:extLst>
          </p:cNvPr>
          <p:cNvSpPr txBox="1"/>
          <p:nvPr/>
        </p:nvSpPr>
        <p:spPr>
          <a:xfrm>
            <a:off x="6776879" y="1618528"/>
            <a:ext cx="44675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“the process by which a man-made object is deconstructed to reveal its designs, architecture, or to extract knowledge from the object”</a:t>
            </a:r>
          </a:p>
        </p:txBody>
      </p:sp>
    </p:spTree>
    <p:extLst>
      <p:ext uri="{BB962C8B-B14F-4D97-AF65-F5344CB8AC3E}">
        <p14:creationId xmlns:p14="http://schemas.microsoft.com/office/powerpoint/2010/main" val="204744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7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6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4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300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0" name="Freeform 59"/>
          <p:cNvSpPr/>
          <p:nvPr/>
        </p:nvSpPr>
        <p:spPr>
          <a:xfrm rot="17280000">
            <a:off x="7198776" y="4190506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5C9AD3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8" tIns="84481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RECAP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801108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ANALYZE THE API’S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86602D-2619-D843-AB2C-27F4D9E73F01}"/>
              </a:ext>
            </a:extLst>
          </p:cNvPr>
          <p:cNvGrpSpPr/>
          <p:nvPr/>
        </p:nvGrpSpPr>
        <p:grpSpPr>
          <a:xfrm>
            <a:off x="6410936" y="4635298"/>
            <a:ext cx="1251601" cy="1251601"/>
            <a:chOff x="6410936" y="4635298"/>
            <a:chExt cx="1251601" cy="1251601"/>
          </a:xfrm>
        </p:grpSpPr>
        <p:sp>
          <p:nvSpPr>
            <p:cNvPr id="61" name="Freeform 60"/>
            <p:cNvSpPr/>
            <p:nvPr/>
          </p:nvSpPr>
          <p:spPr>
            <a:xfrm>
              <a:off x="641093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44546B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sp>
          <p:nvSpPr>
            <p:cNvPr id="54" name="Freeform 121"/>
            <p:cNvSpPr>
              <a:spLocks noChangeAspect="1" noEditPoints="1"/>
            </p:cNvSpPr>
            <p:nvPr/>
          </p:nvSpPr>
          <p:spPr bwMode="auto">
            <a:xfrm>
              <a:off x="6802318" y="4952580"/>
              <a:ext cx="477123" cy="548640"/>
            </a:xfrm>
            <a:custGeom>
              <a:avLst/>
              <a:gdLst/>
              <a:ahLst/>
              <a:cxnLst>
                <a:cxn ang="0">
                  <a:pos x="227" y="284"/>
                </a:cxn>
                <a:cxn ang="0">
                  <a:pos x="214" y="284"/>
                </a:cxn>
                <a:cxn ang="0">
                  <a:pos x="264" y="189"/>
                </a:cxn>
                <a:cxn ang="0">
                  <a:pos x="179" y="80"/>
                </a:cxn>
                <a:cxn ang="0">
                  <a:pos x="200" y="39"/>
                </a:cxn>
                <a:cxn ang="0">
                  <a:pos x="196" y="26"/>
                </a:cxn>
                <a:cxn ang="0">
                  <a:pos x="145" y="2"/>
                </a:cxn>
                <a:cxn ang="0">
                  <a:pos x="138" y="1"/>
                </a:cxn>
                <a:cxn ang="0">
                  <a:pos x="132" y="7"/>
                </a:cxn>
                <a:cxn ang="0">
                  <a:pos x="72" y="121"/>
                </a:cxn>
                <a:cxn ang="0">
                  <a:pos x="80" y="147"/>
                </a:cxn>
                <a:cxn ang="0">
                  <a:pos x="72" y="164"/>
                </a:cxn>
                <a:cxn ang="0">
                  <a:pos x="106" y="180"/>
                </a:cxn>
                <a:cxn ang="0">
                  <a:pos x="114" y="164"/>
                </a:cxn>
                <a:cxn ang="0">
                  <a:pos x="114" y="164"/>
                </a:cxn>
                <a:cxn ang="0">
                  <a:pos x="140" y="154"/>
                </a:cxn>
                <a:cxn ang="0">
                  <a:pos x="161" y="115"/>
                </a:cxn>
                <a:cxn ang="0">
                  <a:pos x="227" y="189"/>
                </a:cxn>
                <a:cxn ang="0">
                  <a:pos x="151" y="265"/>
                </a:cxn>
                <a:cxn ang="0">
                  <a:pos x="95" y="246"/>
                </a:cxn>
                <a:cxn ang="0">
                  <a:pos x="95" y="237"/>
                </a:cxn>
                <a:cxn ang="0">
                  <a:pos x="104" y="227"/>
                </a:cxn>
                <a:cxn ang="0">
                  <a:pos x="151" y="227"/>
                </a:cxn>
                <a:cxn ang="0">
                  <a:pos x="151" y="208"/>
                </a:cxn>
                <a:cxn ang="0">
                  <a:pos x="79" y="208"/>
                </a:cxn>
                <a:cxn ang="0">
                  <a:pos x="40" y="208"/>
                </a:cxn>
                <a:cxn ang="0">
                  <a:pos x="0" y="208"/>
                </a:cxn>
                <a:cxn ang="0">
                  <a:pos x="0" y="227"/>
                </a:cxn>
                <a:cxn ang="0">
                  <a:pos x="45" y="227"/>
                </a:cxn>
                <a:cxn ang="0">
                  <a:pos x="48" y="227"/>
                </a:cxn>
                <a:cxn ang="0">
                  <a:pos x="57" y="237"/>
                </a:cxn>
                <a:cxn ang="0">
                  <a:pos x="57" y="246"/>
                </a:cxn>
                <a:cxn ang="0">
                  <a:pos x="57" y="284"/>
                </a:cxn>
                <a:cxn ang="0">
                  <a:pos x="19" y="303"/>
                </a:cxn>
                <a:cxn ang="0">
                  <a:pos x="264" y="303"/>
                </a:cxn>
                <a:cxn ang="0">
                  <a:pos x="227" y="284"/>
                </a:cxn>
                <a:cxn ang="0">
                  <a:pos x="161" y="26"/>
                </a:cxn>
                <a:cxn ang="0">
                  <a:pos x="155" y="32"/>
                </a:cxn>
                <a:cxn ang="0">
                  <a:pos x="111" y="114"/>
                </a:cxn>
                <a:cxn ang="0">
                  <a:pos x="95" y="106"/>
                </a:cxn>
                <a:cxn ang="0">
                  <a:pos x="96" y="102"/>
                </a:cxn>
                <a:cxn ang="0">
                  <a:pos x="137" y="25"/>
                </a:cxn>
                <a:cxn ang="0">
                  <a:pos x="143" y="20"/>
                </a:cxn>
                <a:cxn ang="0">
                  <a:pos x="150" y="21"/>
                </a:cxn>
                <a:cxn ang="0">
                  <a:pos x="161" y="26"/>
                </a:cxn>
                <a:cxn ang="0">
                  <a:pos x="161" y="26"/>
                </a:cxn>
              </a:cxnLst>
              <a:rect l="0" t="0" r="r" b="b"/>
              <a:pathLst>
                <a:path w="264" h="303">
                  <a:moveTo>
                    <a:pt x="227" y="284"/>
                  </a:moveTo>
                  <a:cubicBezTo>
                    <a:pt x="214" y="284"/>
                    <a:pt x="214" y="284"/>
                    <a:pt x="214" y="284"/>
                  </a:cubicBezTo>
                  <a:cubicBezTo>
                    <a:pt x="244" y="263"/>
                    <a:pt x="264" y="229"/>
                    <a:pt x="264" y="189"/>
                  </a:cubicBezTo>
                  <a:cubicBezTo>
                    <a:pt x="264" y="136"/>
                    <a:pt x="228" y="92"/>
                    <a:pt x="179" y="80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3" y="34"/>
                    <a:pt x="201" y="29"/>
                    <a:pt x="196" y="26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3" y="1"/>
                    <a:pt x="140" y="0"/>
                    <a:pt x="138" y="1"/>
                  </a:cubicBezTo>
                  <a:cubicBezTo>
                    <a:pt x="136" y="2"/>
                    <a:pt x="134" y="4"/>
                    <a:pt x="132" y="7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67" y="131"/>
                    <a:pt x="71" y="143"/>
                    <a:pt x="80" y="147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24" y="168"/>
                    <a:pt x="135" y="164"/>
                    <a:pt x="140" y="15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98" y="119"/>
                    <a:pt x="227" y="151"/>
                    <a:pt x="227" y="189"/>
                  </a:cubicBezTo>
                  <a:cubicBezTo>
                    <a:pt x="227" y="231"/>
                    <a:pt x="193" y="265"/>
                    <a:pt x="151" y="265"/>
                  </a:cubicBezTo>
                  <a:cubicBezTo>
                    <a:pt x="132" y="265"/>
                    <a:pt x="108" y="258"/>
                    <a:pt x="95" y="246"/>
                  </a:cubicBezTo>
                  <a:cubicBezTo>
                    <a:pt x="95" y="237"/>
                    <a:pt x="95" y="237"/>
                    <a:pt x="95" y="237"/>
                  </a:cubicBezTo>
                  <a:cubicBezTo>
                    <a:pt x="95" y="231"/>
                    <a:pt x="99" y="227"/>
                    <a:pt x="104" y="227"/>
                  </a:cubicBezTo>
                  <a:cubicBezTo>
                    <a:pt x="151" y="227"/>
                    <a:pt x="151" y="227"/>
                    <a:pt x="151" y="227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79" y="208"/>
                    <a:pt x="79" y="208"/>
                    <a:pt x="79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45" y="227"/>
                    <a:pt x="45" y="227"/>
                    <a:pt x="45" y="227"/>
                  </a:cubicBezTo>
                  <a:cubicBezTo>
                    <a:pt x="48" y="227"/>
                    <a:pt x="48" y="227"/>
                    <a:pt x="48" y="227"/>
                  </a:cubicBezTo>
                  <a:cubicBezTo>
                    <a:pt x="53" y="227"/>
                    <a:pt x="57" y="231"/>
                    <a:pt x="57" y="237"/>
                  </a:cubicBezTo>
                  <a:cubicBezTo>
                    <a:pt x="57" y="246"/>
                    <a:pt x="57" y="246"/>
                    <a:pt x="57" y="246"/>
                  </a:cubicBezTo>
                  <a:cubicBezTo>
                    <a:pt x="57" y="284"/>
                    <a:pt x="57" y="284"/>
                    <a:pt x="57" y="284"/>
                  </a:cubicBezTo>
                  <a:cubicBezTo>
                    <a:pt x="36" y="284"/>
                    <a:pt x="19" y="282"/>
                    <a:pt x="19" y="303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282"/>
                    <a:pt x="248" y="284"/>
                    <a:pt x="227" y="284"/>
                  </a:cubicBezTo>
                  <a:close/>
                  <a:moveTo>
                    <a:pt x="161" y="26"/>
                  </a:moveTo>
                  <a:cubicBezTo>
                    <a:pt x="158" y="27"/>
                    <a:pt x="156" y="29"/>
                    <a:pt x="155" y="3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5" y="105"/>
                    <a:pt x="95" y="103"/>
                    <a:pt x="96" y="102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3"/>
                    <a:pt x="140" y="21"/>
                    <a:pt x="143" y="20"/>
                  </a:cubicBezTo>
                  <a:cubicBezTo>
                    <a:pt x="145" y="19"/>
                    <a:pt x="148" y="19"/>
                    <a:pt x="150" y="21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6"/>
                    <a:pt x="161" y="26"/>
                    <a:pt x="161" y="2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7270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36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69" y="0"/>
            <a:ext cx="12192000" cy="6858000"/>
          </a:xfrm>
          <a:prstGeom prst="rect">
            <a:avLst/>
          </a:prstGeom>
          <a:solidFill>
            <a:srgbClr val="0E0F1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41202" y="541310"/>
            <a:ext cx="3474720" cy="1759507"/>
            <a:chOff x="3178829" y="256408"/>
            <a:chExt cx="4172784" cy="834855"/>
          </a:xfrm>
        </p:grpSpPr>
        <p:sp>
          <p:nvSpPr>
            <p:cNvPr id="7" name="TextBox 6"/>
            <p:cNvSpPr txBox="1"/>
            <p:nvPr/>
          </p:nvSpPr>
          <p:spPr>
            <a:xfrm>
              <a:off x="3378735" y="256408"/>
              <a:ext cx="3840480" cy="51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Demo Time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Traffic Sniffing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78829" y="843004"/>
              <a:ext cx="4172784" cy="2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Analyze the app traffic and look for security holes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69585" y="3394156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4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96982" y="3768566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5C9A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19" name="Freeform 18"/>
          <p:cNvSpPr>
            <a:spLocks noChangeAspect="1"/>
          </p:cNvSpPr>
          <p:nvPr/>
        </p:nvSpPr>
        <p:spPr>
          <a:xfrm>
            <a:off x="1169688" y="2960923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FE4A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8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7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6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4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300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0" name="Freeform 59"/>
          <p:cNvSpPr/>
          <p:nvPr/>
        </p:nvSpPr>
        <p:spPr>
          <a:xfrm rot="17280000">
            <a:off x="7198776" y="4190506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5C9AD3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8" tIns="84481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2" name="Freeform 61"/>
          <p:cNvSpPr/>
          <p:nvPr/>
        </p:nvSpPr>
        <p:spPr>
          <a:xfrm>
            <a:off x="5902907" y="5049889"/>
            <a:ext cx="333831" cy="422416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44546B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4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RECAP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2767263" y="4904076"/>
            <a:ext cx="164729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7A7A7A"/>
                </a:solidFill>
                <a:latin typeface="Candara" panose="020E0502030303020204" pitchFamily="34" charset="0"/>
              </a:rPr>
              <a:t>PATCHING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801108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ANALYZE THE API’S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86602D-2619-D843-AB2C-27F4D9E73F01}"/>
              </a:ext>
            </a:extLst>
          </p:cNvPr>
          <p:cNvGrpSpPr/>
          <p:nvPr/>
        </p:nvGrpSpPr>
        <p:grpSpPr>
          <a:xfrm>
            <a:off x="6410936" y="4635298"/>
            <a:ext cx="1251601" cy="1251601"/>
            <a:chOff x="6410936" y="4635298"/>
            <a:chExt cx="1251601" cy="1251601"/>
          </a:xfrm>
        </p:grpSpPr>
        <p:sp>
          <p:nvSpPr>
            <p:cNvPr id="61" name="Freeform 60"/>
            <p:cNvSpPr/>
            <p:nvPr/>
          </p:nvSpPr>
          <p:spPr>
            <a:xfrm>
              <a:off x="641093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44546B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sp>
          <p:nvSpPr>
            <p:cNvPr id="54" name="Freeform 121"/>
            <p:cNvSpPr>
              <a:spLocks noChangeAspect="1" noEditPoints="1"/>
            </p:cNvSpPr>
            <p:nvPr/>
          </p:nvSpPr>
          <p:spPr bwMode="auto">
            <a:xfrm>
              <a:off x="6802318" y="4952580"/>
              <a:ext cx="477123" cy="548640"/>
            </a:xfrm>
            <a:custGeom>
              <a:avLst/>
              <a:gdLst/>
              <a:ahLst/>
              <a:cxnLst>
                <a:cxn ang="0">
                  <a:pos x="227" y="284"/>
                </a:cxn>
                <a:cxn ang="0">
                  <a:pos x="214" y="284"/>
                </a:cxn>
                <a:cxn ang="0">
                  <a:pos x="264" y="189"/>
                </a:cxn>
                <a:cxn ang="0">
                  <a:pos x="179" y="80"/>
                </a:cxn>
                <a:cxn ang="0">
                  <a:pos x="200" y="39"/>
                </a:cxn>
                <a:cxn ang="0">
                  <a:pos x="196" y="26"/>
                </a:cxn>
                <a:cxn ang="0">
                  <a:pos x="145" y="2"/>
                </a:cxn>
                <a:cxn ang="0">
                  <a:pos x="138" y="1"/>
                </a:cxn>
                <a:cxn ang="0">
                  <a:pos x="132" y="7"/>
                </a:cxn>
                <a:cxn ang="0">
                  <a:pos x="72" y="121"/>
                </a:cxn>
                <a:cxn ang="0">
                  <a:pos x="80" y="147"/>
                </a:cxn>
                <a:cxn ang="0">
                  <a:pos x="72" y="164"/>
                </a:cxn>
                <a:cxn ang="0">
                  <a:pos x="106" y="180"/>
                </a:cxn>
                <a:cxn ang="0">
                  <a:pos x="114" y="164"/>
                </a:cxn>
                <a:cxn ang="0">
                  <a:pos x="114" y="164"/>
                </a:cxn>
                <a:cxn ang="0">
                  <a:pos x="140" y="154"/>
                </a:cxn>
                <a:cxn ang="0">
                  <a:pos x="161" y="115"/>
                </a:cxn>
                <a:cxn ang="0">
                  <a:pos x="227" y="189"/>
                </a:cxn>
                <a:cxn ang="0">
                  <a:pos x="151" y="265"/>
                </a:cxn>
                <a:cxn ang="0">
                  <a:pos x="95" y="246"/>
                </a:cxn>
                <a:cxn ang="0">
                  <a:pos x="95" y="237"/>
                </a:cxn>
                <a:cxn ang="0">
                  <a:pos x="104" y="227"/>
                </a:cxn>
                <a:cxn ang="0">
                  <a:pos x="151" y="227"/>
                </a:cxn>
                <a:cxn ang="0">
                  <a:pos x="151" y="208"/>
                </a:cxn>
                <a:cxn ang="0">
                  <a:pos x="79" y="208"/>
                </a:cxn>
                <a:cxn ang="0">
                  <a:pos x="40" y="208"/>
                </a:cxn>
                <a:cxn ang="0">
                  <a:pos x="0" y="208"/>
                </a:cxn>
                <a:cxn ang="0">
                  <a:pos x="0" y="227"/>
                </a:cxn>
                <a:cxn ang="0">
                  <a:pos x="45" y="227"/>
                </a:cxn>
                <a:cxn ang="0">
                  <a:pos x="48" y="227"/>
                </a:cxn>
                <a:cxn ang="0">
                  <a:pos x="57" y="237"/>
                </a:cxn>
                <a:cxn ang="0">
                  <a:pos x="57" y="246"/>
                </a:cxn>
                <a:cxn ang="0">
                  <a:pos x="57" y="284"/>
                </a:cxn>
                <a:cxn ang="0">
                  <a:pos x="19" y="303"/>
                </a:cxn>
                <a:cxn ang="0">
                  <a:pos x="264" y="303"/>
                </a:cxn>
                <a:cxn ang="0">
                  <a:pos x="227" y="284"/>
                </a:cxn>
                <a:cxn ang="0">
                  <a:pos x="161" y="26"/>
                </a:cxn>
                <a:cxn ang="0">
                  <a:pos x="155" y="32"/>
                </a:cxn>
                <a:cxn ang="0">
                  <a:pos x="111" y="114"/>
                </a:cxn>
                <a:cxn ang="0">
                  <a:pos x="95" y="106"/>
                </a:cxn>
                <a:cxn ang="0">
                  <a:pos x="96" y="102"/>
                </a:cxn>
                <a:cxn ang="0">
                  <a:pos x="137" y="25"/>
                </a:cxn>
                <a:cxn ang="0">
                  <a:pos x="143" y="20"/>
                </a:cxn>
                <a:cxn ang="0">
                  <a:pos x="150" y="21"/>
                </a:cxn>
                <a:cxn ang="0">
                  <a:pos x="161" y="26"/>
                </a:cxn>
                <a:cxn ang="0">
                  <a:pos x="161" y="26"/>
                </a:cxn>
              </a:cxnLst>
              <a:rect l="0" t="0" r="r" b="b"/>
              <a:pathLst>
                <a:path w="264" h="303">
                  <a:moveTo>
                    <a:pt x="227" y="284"/>
                  </a:moveTo>
                  <a:cubicBezTo>
                    <a:pt x="214" y="284"/>
                    <a:pt x="214" y="284"/>
                    <a:pt x="214" y="284"/>
                  </a:cubicBezTo>
                  <a:cubicBezTo>
                    <a:pt x="244" y="263"/>
                    <a:pt x="264" y="229"/>
                    <a:pt x="264" y="189"/>
                  </a:cubicBezTo>
                  <a:cubicBezTo>
                    <a:pt x="264" y="136"/>
                    <a:pt x="228" y="92"/>
                    <a:pt x="179" y="80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3" y="34"/>
                    <a:pt x="201" y="29"/>
                    <a:pt x="196" y="26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3" y="1"/>
                    <a:pt x="140" y="0"/>
                    <a:pt x="138" y="1"/>
                  </a:cubicBezTo>
                  <a:cubicBezTo>
                    <a:pt x="136" y="2"/>
                    <a:pt x="134" y="4"/>
                    <a:pt x="132" y="7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67" y="131"/>
                    <a:pt x="71" y="143"/>
                    <a:pt x="80" y="147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24" y="168"/>
                    <a:pt x="135" y="164"/>
                    <a:pt x="140" y="15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98" y="119"/>
                    <a:pt x="227" y="151"/>
                    <a:pt x="227" y="189"/>
                  </a:cubicBezTo>
                  <a:cubicBezTo>
                    <a:pt x="227" y="231"/>
                    <a:pt x="193" y="265"/>
                    <a:pt x="151" y="265"/>
                  </a:cubicBezTo>
                  <a:cubicBezTo>
                    <a:pt x="132" y="265"/>
                    <a:pt x="108" y="258"/>
                    <a:pt x="95" y="246"/>
                  </a:cubicBezTo>
                  <a:cubicBezTo>
                    <a:pt x="95" y="237"/>
                    <a:pt x="95" y="237"/>
                    <a:pt x="95" y="237"/>
                  </a:cubicBezTo>
                  <a:cubicBezTo>
                    <a:pt x="95" y="231"/>
                    <a:pt x="99" y="227"/>
                    <a:pt x="104" y="227"/>
                  </a:cubicBezTo>
                  <a:cubicBezTo>
                    <a:pt x="151" y="227"/>
                    <a:pt x="151" y="227"/>
                    <a:pt x="151" y="227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79" y="208"/>
                    <a:pt x="79" y="208"/>
                    <a:pt x="79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45" y="227"/>
                    <a:pt x="45" y="227"/>
                    <a:pt x="45" y="227"/>
                  </a:cubicBezTo>
                  <a:cubicBezTo>
                    <a:pt x="48" y="227"/>
                    <a:pt x="48" y="227"/>
                    <a:pt x="48" y="227"/>
                  </a:cubicBezTo>
                  <a:cubicBezTo>
                    <a:pt x="53" y="227"/>
                    <a:pt x="57" y="231"/>
                    <a:pt x="57" y="237"/>
                  </a:cubicBezTo>
                  <a:cubicBezTo>
                    <a:pt x="57" y="246"/>
                    <a:pt x="57" y="246"/>
                    <a:pt x="57" y="246"/>
                  </a:cubicBezTo>
                  <a:cubicBezTo>
                    <a:pt x="57" y="284"/>
                    <a:pt x="57" y="284"/>
                    <a:pt x="57" y="284"/>
                  </a:cubicBezTo>
                  <a:cubicBezTo>
                    <a:pt x="36" y="284"/>
                    <a:pt x="19" y="282"/>
                    <a:pt x="19" y="303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282"/>
                    <a:pt x="248" y="284"/>
                    <a:pt x="227" y="284"/>
                  </a:cubicBezTo>
                  <a:close/>
                  <a:moveTo>
                    <a:pt x="161" y="26"/>
                  </a:moveTo>
                  <a:cubicBezTo>
                    <a:pt x="158" y="27"/>
                    <a:pt x="156" y="29"/>
                    <a:pt x="155" y="3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5" y="105"/>
                    <a:pt x="95" y="103"/>
                    <a:pt x="96" y="102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3"/>
                    <a:pt x="140" y="21"/>
                    <a:pt x="143" y="20"/>
                  </a:cubicBezTo>
                  <a:cubicBezTo>
                    <a:pt x="145" y="19"/>
                    <a:pt x="148" y="19"/>
                    <a:pt x="150" y="21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6"/>
                    <a:pt x="161" y="26"/>
                    <a:pt x="161" y="2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569FB7-15FB-A04C-A119-A52893C1FBD8}"/>
              </a:ext>
            </a:extLst>
          </p:cNvPr>
          <p:cNvGrpSpPr/>
          <p:nvPr/>
        </p:nvGrpSpPr>
        <p:grpSpPr>
          <a:xfrm>
            <a:off x="4529466" y="4635298"/>
            <a:ext cx="1251601" cy="1251601"/>
            <a:chOff x="4529466" y="4635298"/>
            <a:chExt cx="1251601" cy="1251601"/>
          </a:xfrm>
        </p:grpSpPr>
        <p:sp>
          <p:nvSpPr>
            <p:cNvPr id="63" name="Freeform 62"/>
            <p:cNvSpPr/>
            <p:nvPr/>
          </p:nvSpPr>
          <p:spPr>
            <a:xfrm>
              <a:off x="452946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7A7A7A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F9205B-E4AF-4340-93D5-1BE950CF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tretch>
              <a:fillRect/>
            </a:stretch>
          </p:blipFill>
          <p:spPr>
            <a:xfrm>
              <a:off x="4790386" y="5022761"/>
              <a:ext cx="738947" cy="555593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4384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36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69" y="0"/>
            <a:ext cx="12192000" cy="6858000"/>
          </a:xfrm>
          <a:prstGeom prst="rect">
            <a:avLst/>
          </a:prstGeom>
          <a:solidFill>
            <a:srgbClr val="0E0F1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41202" y="541310"/>
            <a:ext cx="3474720" cy="1759507"/>
            <a:chOff x="3178829" y="256408"/>
            <a:chExt cx="4172784" cy="834855"/>
          </a:xfrm>
        </p:grpSpPr>
        <p:sp>
          <p:nvSpPr>
            <p:cNvPr id="7" name="TextBox 6"/>
            <p:cNvSpPr txBox="1"/>
            <p:nvPr/>
          </p:nvSpPr>
          <p:spPr>
            <a:xfrm>
              <a:off x="3378735" y="256408"/>
              <a:ext cx="3840480" cy="51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Demo Time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Patching (</a:t>
              </a:r>
              <a:r>
                <a:rPr lang="en-US" sz="2000" b="1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Modding</a:t>
              </a:r>
              <a:r>
                <a:rPr lang="en-US" sz="2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78829" y="843004"/>
              <a:ext cx="4172784" cy="2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Modify the reversed code to add our own malicious code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69585" y="3394156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4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96982" y="3768566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5C9A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19" name="Freeform 18"/>
          <p:cNvSpPr>
            <a:spLocks noChangeAspect="1"/>
          </p:cNvSpPr>
          <p:nvPr/>
        </p:nvSpPr>
        <p:spPr>
          <a:xfrm>
            <a:off x="1169688" y="2960923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FE4A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7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7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6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4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300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0" name="Freeform 59"/>
          <p:cNvSpPr/>
          <p:nvPr/>
        </p:nvSpPr>
        <p:spPr>
          <a:xfrm rot="17280000">
            <a:off x="7198776" y="4190506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5C9AD3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8" tIns="84481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2" name="Freeform 61"/>
          <p:cNvSpPr/>
          <p:nvPr/>
        </p:nvSpPr>
        <p:spPr>
          <a:xfrm>
            <a:off x="5902907" y="5049889"/>
            <a:ext cx="333831" cy="422416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44546B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4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4" name="Freeform 63"/>
          <p:cNvSpPr/>
          <p:nvPr/>
        </p:nvSpPr>
        <p:spPr>
          <a:xfrm rot="4320000">
            <a:off x="4659394" y="4151167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7A7A7A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3" rIns="0" bIns="84481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OVERVIEW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45803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939393"/>
                </a:solidFill>
                <a:latin typeface="Candara" panose="020E0502030303020204" pitchFamily="34" charset="0"/>
              </a:rPr>
              <a:t>BRING IT ALL TOGETHER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607175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7A7A7A"/>
                </a:solidFill>
                <a:latin typeface="Candara" panose="020E0502030303020204" pitchFamily="34" charset="0"/>
              </a:rPr>
              <a:t>PATCHING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801108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ANALYZE THE API’S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86602D-2619-D843-AB2C-27F4D9E73F01}"/>
              </a:ext>
            </a:extLst>
          </p:cNvPr>
          <p:cNvGrpSpPr/>
          <p:nvPr/>
        </p:nvGrpSpPr>
        <p:grpSpPr>
          <a:xfrm>
            <a:off x="6410936" y="4635298"/>
            <a:ext cx="1251601" cy="1251601"/>
            <a:chOff x="6410936" y="4635298"/>
            <a:chExt cx="1251601" cy="1251601"/>
          </a:xfrm>
        </p:grpSpPr>
        <p:sp>
          <p:nvSpPr>
            <p:cNvPr id="61" name="Freeform 60"/>
            <p:cNvSpPr/>
            <p:nvPr/>
          </p:nvSpPr>
          <p:spPr>
            <a:xfrm>
              <a:off x="641093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44546B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sp>
          <p:nvSpPr>
            <p:cNvPr id="54" name="Freeform 121"/>
            <p:cNvSpPr>
              <a:spLocks noChangeAspect="1" noEditPoints="1"/>
            </p:cNvSpPr>
            <p:nvPr/>
          </p:nvSpPr>
          <p:spPr bwMode="auto">
            <a:xfrm>
              <a:off x="6802318" y="4952580"/>
              <a:ext cx="477123" cy="548640"/>
            </a:xfrm>
            <a:custGeom>
              <a:avLst/>
              <a:gdLst/>
              <a:ahLst/>
              <a:cxnLst>
                <a:cxn ang="0">
                  <a:pos x="227" y="284"/>
                </a:cxn>
                <a:cxn ang="0">
                  <a:pos x="214" y="284"/>
                </a:cxn>
                <a:cxn ang="0">
                  <a:pos x="264" y="189"/>
                </a:cxn>
                <a:cxn ang="0">
                  <a:pos x="179" y="80"/>
                </a:cxn>
                <a:cxn ang="0">
                  <a:pos x="200" y="39"/>
                </a:cxn>
                <a:cxn ang="0">
                  <a:pos x="196" y="26"/>
                </a:cxn>
                <a:cxn ang="0">
                  <a:pos x="145" y="2"/>
                </a:cxn>
                <a:cxn ang="0">
                  <a:pos x="138" y="1"/>
                </a:cxn>
                <a:cxn ang="0">
                  <a:pos x="132" y="7"/>
                </a:cxn>
                <a:cxn ang="0">
                  <a:pos x="72" y="121"/>
                </a:cxn>
                <a:cxn ang="0">
                  <a:pos x="80" y="147"/>
                </a:cxn>
                <a:cxn ang="0">
                  <a:pos x="72" y="164"/>
                </a:cxn>
                <a:cxn ang="0">
                  <a:pos x="106" y="180"/>
                </a:cxn>
                <a:cxn ang="0">
                  <a:pos x="114" y="164"/>
                </a:cxn>
                <a:cxn ang="0">
                  <a:pos x="114" y="164"/>
                </a:cxn>
                <a:cxn ang="0">
                  <a:pos x="140" y="154"/>
                </a:cxn>
                <a:cxn ang="0">
                  <a:pos x="161" y="115"/>
                </a:cxn>
                <a:cxn ang="0">
                  <a:pos x="227" y="189"/>
                </a:cxn>
                <a:cxn ang="0">
                  <a:pos x="151" y="265"/>
                </a:cxn>
                <a:cxn ang="0">
                  <a:pos x="95" y="246"/>
                </a:cxn>
                <a:cxn ang="0">
                  <a:pos x="95" y="237"/>
                </a:cxn>
                <a:cxn ang="0">
                  <a:pos x="104" y="227"/>
                </a:cxn>
                <a:cxn ang="0">
                  <a:pos x="151" y="227"/>
                </a:cxn>
                <a:cxn ang="0">
                  <a:pos x="151" y="208"/>
                </a:cxn>
                <a:cxn ang="0">
                  <a:pos x="79" y="208"/>
                </a:cxn>
                <a:cxn ang="0">
                  <a:pos x="40" y="208"/>
                </a:cxn>
                <a:cxn ang="0">
                  <a:pos x="0" y="208"/>
                </a:cxn>
                <a:cxn ang="0">
                  <a:pos x="0" y="227"/>
                </a:cxn>
                <a:cxn ang="0">
                  <a:pos x="45" y="227"/>
                </a:cxn>
                <a:cxn ang="0">
                  <a:pos x="48" y="227"/>
                </a:cxn>
                <a:cxn ang="0">
                  <a:pos x="57" y="237"/>
                </a:cxn>
                <a:cxn ang="0">
                  <a:pos x="57" y="246"/>
                </a:cxn>
                <a:cxn ang="0">
                  <a:pos x="57" y="284"/>
                </a:cxn>
                <a:cxn ang="0">
                  <a:pos x="19" y="303"/>
                </a:cxn>
                <a:cxn ang="0">
                  <a:pos x="264" y="303"/>
                </a:cxn>
                <a:cxn ang="0">
                  <a:pos x="227" y="284"/>
                </a:cxn>
                <a:cxn ang="0">
                  <a:pos x="161" y="26"/>
                </a:cxn>
                <a:cxn ang="0">
                  <a:pos x="155" y="32"/>
                </a:cxn>
                <a:cxn ang="0">
                  <a:pos x="111" y="114"/>
                </a:cxn>
                <a:cxn ang="0">
                  <a:pos x="95" y="106"/>
                </a:cxn>
                <a:cxn ang="0">
                  <a:pos x="96" y="102"/>
                </a:cxn>
                <a:cxn ang="0">
                  <a:pos x="137" y="25"/>
                </a:cxn>
                <a:cxn ang="0">
                  <a:pos x="143" y="20"/>
                </a:cxn>
                <a:cxn ang="0">
                  <a:pos x="150" y="21"/>
                </a:cxn>
                <a:cxn ang="0">
                  <a:pos x="161" y="26"/>
                </a:cxn>
                <a:cxn ang="0">
                  <a:pos x="161" y="26"/>
                </a:cxn>
              </a:cxnLst>
              <a:rect l="0" t="0" r="r" b="b"/>
              <a:pathLst>
                <a:path w="264" h="303">
                  <a:moveTo>
                    <a:pt x="227" y="284"/>
                  </a:moveTo>
                  <a:cubicBezTo>
                    <a:pt x="214" y="284"/>
                    <a:pt x="214" y="284"/>
                    <a:pt x="214" y="284"/>
                  </a:cubicBezTo>
                  <a:cubicBezTo>
                    <a:pt x="244" y="263"/>
                    <a:pt x="264" y="229"/>
                    <a:pt x="264" y="189"/>
                  </a:cubicBezTo>
                  <a:cubicBezTo>
                    <a:pt x="264" y="136"/>
                    <a:pt x="228" y="92"/>
                    <a:pt x="179" y="80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3" y="34"/>
                    <a:pt x="201" y="29"/>
                    <a:pt x="196" y="26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3" y="1"/>
                    <a:pt x="140" y="0"/>
                    <a:pt x="138" y="1"/>
                  </a:cubicBezTo>
                  <a:cubicBezTo>
                    <a:pt x="136" y="2"/>
                    <a:pt x="134" y="4"/>
                    <a:pt x="132" y="7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67" y="131"/>
                    <a:pt x="71" y="143"/>
                    <a:pt x="80" y="147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24" y="168"/>
                    <a:pt x="135" y="164"/>
                    <a:pt x="140" y="15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98" y="119"/>
                    <a:pt x="227" y="151"/>
                    <a:pt x="227" y="189"/>
                  </a:cubicBezTo>
                  <a:cubicBezTo>
                    <a:pt x="227" y="231"/>
                    <a:pt x="193" y="265"/>
                    <a:pt x="151" y="265"/>
                  </a:cubicBezTo>
                  <a:cubicBezTo>
                    <a:pt x="132" y="265"/>
                    <a:pt x="108" y="258"/>
                    <a:pt x="95" y="246"/>
                  </a:cubicBezTo>
                  <a:cubicBezTo>
                    <a:pt x="95" y="237"/>
                    <a:pt x="95" y="237"/>
                    <a:pt x="95" y="237"/>
                  </a:cubicBezTo>
                  <a:cubicBezTo>
                    <a:pt x="95" y="231"/>
                    <a:pt x="99" y="227"/>
                    <a:pt x="104" y="227"/>
                  </a:cubicBezTo>
                  <a:cubicBezTo>
                    <a:pt x="151" y="227"/>
                    <a:pt x="151" y="227"/>
                    <a:pt x="151" y="227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79" y="208"/>
                    <a:pt x="79" y="208"/>
                    <a:pt x="79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45" y="227"/>
                    <a:pt x="45" y="227"/>
                    <a:pt x="45" y="227"/>
                  </a:cubicBezTo>
                  <a:cubicBezTo>
                    <a:pt x="48" y="227"/>
                    <a:pt x="48" y="227"/>
                    <a:pt x="48" y="227"/>
                  </a:cubicBezTo>
                  <a:cubicBezTo>
                    <a:pt x="53" y="227"/>
                    <a:pt x="57" y="231"/>
                    <a:pt x="57" y="237"/>
                  </a:cubicBezTo>
                  <a:cubicBezTo>
                    <a:pt x="57" y="246"/>
                    <a:pt x="57" y="246"/>
                    <a:pt x="57" y="246"/>
                  </a:cubicBezTo>
                  <a:cubicBezTo>
                    <a:pt x="57" y="284"/>
                    <a:pt x="57" y="284"/>
                    <a:pt x="57" y="284"/>
                  </a:cubicBezTo>
                  <a:cubicBezTo>
                    <a:pt x="36" y="284"/>
                    <a:pt x="19" y="282"/>
                    <a:pt x="19" y="303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282"/>
                    <a:pt x="248" y="284"/>
                    <a:pt x="227" y="284"/>
                  </a:cubicBezTo>
                  <a:close/>
                  <a:moveTo>
                    <a:pt x="161" y="26"/>
                  </a:moveTo>
                  <a:cubicBezTo>
                    <a:pt x="158" y="27"/>
                    <a:pt x="156" y="29"/>
                    <a:pt x="155" y="3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5" y="105"/>
                    <a:pt x="95" y="103"/>
                    <a:pt x="96" y="102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3"/>
                    <a:pt x="140" y="21"/>
                    <a:pt x="143" y="20"/>
                  </a:cubicBezTo>
                  <a:cubicBezTo>
                    <a:pt x="145" y="19"/>
                    <a:pt x="148" y="19"/>
                    <a:pt x="150" y="21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6"/>
                    <a:pt x="161" y="26"/>
                    <a:pt x="161" y="2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569FB7-15FB-A04C-A119-A52893C1FBD8}"/>
              </a:ext>
            </a:extLst>
          </p:cNvPr>
          <p:cNvGrpSpPr/>
          <p:nvPr/>
        </p:nvGrpSpPr>
        <p:grpSpPr>
          <a:xfrm>
            <a:off x="4529466" y="4635298"/>
            <a:ext cx="1251601" cy="1251601"/>
            <a:chOff x="4529466" y="4635298"/>
            <a:chExt cx="1251601" cy="1251601"/>
          </a:xfrm>
        </p:grpSpPr>
        <p:sp>
          <p:nvSpPr>
            <p:cNvPr id="63" name="Freeform 62"/>
            <p:cNvSpPr/>
            <p:nvPr/>
          </p:nvSpPr>
          <p:spPr>
            <a:xfrm>
              <a:off x="452946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7A7A7A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F9205B-E4AF-4340-93D5-1BE950CF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tretch>
              <a:fillRect/>
            </a:stretch>
          </p:blipFill>
          <p:spPr>
            <a:xfrm>
              <a:off x="4790386" y="5022761"/>
              <a:ext cx="738947" cy="555593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6EAF40-07F5-B040-BD26-3AA66A3016AC}"/>
              </a:ext>
            </a:extLst>
          </p:cNvPr>
          <p:cNvGrpSpPr/>
          <p:nvPr/>
        </p:nvGrpSpPr>
        <p:grpSpPr>
          <a:xfrm>
            <a:off x="3948060" y="2845914"/>
            <a:ext cx="1251601" cy="1251601"/>
            <a:chOff x="3948060" y="2845914"/>
            <a:chExt cx="1251601" cy="1251601"/>
          </a:xfrm>
        </p:grpSpPr>
        <p:sp>
          <p:nvSpPr>
            <p:cNvPr id="65" name="Freeform 64"/>
            <p:cNvSpPr/>
            <p:nvPr/>
          </p:nvSpPr>
          <p:spPr>
            <a:xfrm>
              <a:off x="3948060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93939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885C45-45CE-AF42-9F71-13D89444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/>
            </a:blip>
            <a:stretch>
              <a:fillRect/>
            </a:stretch>
          </p:blipFill>
          <p:spPr>
            <a:xfrm>
              <a:off x="4182702" y="3047077"/>
              <a:ext cx="773685" cy="906997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611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6" grpId="0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2B1A6291-51FF-874A-A9C1-FD4BAC0CE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78" y="3183222"/>
            <a:ext cx="5646619" cy="3178837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659445" y="1753496"/>
            <a:ext cx="43030" cy="510450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10405" y="1742725"/>
            <a:ext cx="3749040" cy="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KEY TAKEAWAYS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8037689" y="2544272"/>
            <a:ext cx="3867265" cy="71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Intellectual Property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Assume code can be viewed.  Utilize obfuscation tools or AOT when possible.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404912" y="2634583"/>
            <a:ext cx="548640" cy="548640"/>
            <a:chOff x="8093534" y="1164886"/>
            <a:chExt cx="548640" cy="548640"/>
          </a:xfrm>
        </p:grpSpPr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FE4A1E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11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8037689" y="3334421"/>
            <a:ext cx="3867265" cy="52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Network Traffic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Assume all network traffic can be viewed in plain text.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404912" y="3424732"/>
            <a:ext cx="548640" cy="548640"/>
            <a:chOff x="8093534" y="1164886"/>
            <a:chExt cx="548640" cy="54864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5C9AD3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15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8037689" y="4119941"/>
            <a:ext cx="3867265" cy="52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Secure Data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Do not store secure strings in the app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404912" y="4210252"/>
            <a:ext cx="548640" cy="548640"/>
            <a:chOff x="8093534" y="1164886"/>
            <a:chExt cx="548640" cy="54864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44546B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19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8037689" y="4910090"/>
            <a:ext cx="3867265" cy="71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7A7A7A"/>
                </a:solidFill>
                <a:latin typeface="Candara" panose="020E0502030303020204" pitchFamily="34" charset="0"/>
              </a:rPr>
              <a:t>Low Cost Deterrents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Put as many low cost security deterrents in place to rule out less-skilled reverse engineers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404912" y="5000401"/>
            <a:ext cx="548640" cy="548640"/>
            <a:chOff x="8093534" y="1164886"/>
            <a:chExt cx="548640" cy="54864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7A7A7A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23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8064389" y="5700239"/>
            <a:ext cx="3867265" cy="71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939393"/>
                </a:solidFill>
                <a:latin typeface="Candara" panose="020E0502030303020204" pitchFamily="34" charset="0"/>
              </a:rPr>
              <a:t>API Design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Lorem ipsum dolor sit amet, consectetur adipiscing elit, sed do eiusmod tempor incididunt ut labore et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431612" y="5790550"/>
            <a:ext cx="548640" cy="548640"/>
            <a:chOff x="8093534" y="1164886"/>
            <a:chExt cx="548640" cy="548640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939393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1266990" y="1409769"/>
            <a:ext cx="464991" cy="640080"/>
            <a:chOff x="3291055" y="1604118"/>
            <a:chExt cx="552452" cy="760475"/>
          </a:xfrm>
          <a:solidFill>
            <a:schemeClr val="bg1"/>
          </a:solidFill>
        </p:grpSpPr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3291055" y="1604118"/>
              <a:ext cx="552452" cy="760475"/>
            </a:xfrm>
            <a:custGeom>
              <a:avLst/>
              <a:gdLst/>
              <a:ahLst/>
              <a:cxnLst>
                <a:cxn ang="0">
                  <a:pos x="55" y="19"/>
                </a:cxn>
                <a:cxn ang="0">
                  <a:pos x="55" y="17"/>
                </a:cxn>
                <a:cxn ang="0">
                  <a:pos x="51" y="13"/>
                </a:cxn>
                <a:cxn ang="0">
                  <a:pos x="43" y="13"/>
                </a:cxn>
                <a:cxn ang="0">
                  <a:pos x="44" y="9"/>
                </a:cxn>
                <a:cxn ang="0">
                  <a:pos x="36" y="0"/>
                </a:cxn>
                <a:cxn ang="0">
                  <a:pos x="27" y="9"/>
                </a:cxn>
                <a:cxn ang="0">
                  <a:pos x="28" y="13"/>
                </a:cxn>
                <a:cxn ang="0">
                  <a:pos x="22" y="13"/>
                </a:cxn>
                <a:cxn ang="0">
                  <a:pos x="17" y="17"/>
                </a:cxn>
                <a:cxn ang="0">
                  <a:pos x="17" y="19"/>
                </a:cxn>
                <a:cxn ang="0">
                  <a:pos x="7" y="19"/>
                </a:cxn>
                <a:cxn ang="0">
                  <a:pos x="0" y="26"/>
                </a:cxn>
                <a:cxn ang="0">
                  <a:pos x="0" y="95"/>
                </a:cxn>
                <a:cxn ang="0">
                  <a:pos x="7" y="102"/>
                </a:cxn>
                <a:cxn ang="0">
                  <a:pos x="66" y="102"/>
                </a:cxn>
                <a:cxn ang="0">
                  <a:pos x="73" y="95"/>
                </a:cxn>
                <a:cxn ang="0">
                  <a:pos x="73" y="26"/>
                </a:cxn>
                <a:cxn ang="0">
                  <a:pos x="66" y="19"/>
                </a:cxn>
                <a:cxn ang="0">
                  <a:pos x="55" y="19"/>
                </a:cxn>
                <a:cxn ang="0">
                  <a:pos x="31" y="9"/>
                </a:cxn>
                <a:cxn ang="0">
                  <a:pos x="36" y="3"/>
                </a:cxn>
                <a:cxn ang="0">
                  <a:pos x="41" y="9"/>
                </a:cxn>
                <a:cxn ang="0">
                  <a:pos x="39" y="13"/>
                </a:cxn>
                <a:cxn ang="0">
                  <a:pos x="32" y="13"/>
                </a:cxn>
                <a:cxn ang="0">
                  <a:pos x="31" y="9"/>
                </a:cxn>
                <a:cxn ang="0">
                  <a:pos x="66" y="91"/>
                </a:cxn>
                <a:cxn ang="0">
                  <a:pos x="61" y="95"/>
                </a:cxn>
                <a:cxn ang="0">
                  <a:pos x="11" y="95"/>
                </a:cxn>
                <a:cxn ang="0">
                  <a:pos x="7" y="91"/>
                </a:cxn>
                <a:cxn ang="0">
                  <a:pos x="7" y="31"/>
                </a:cxn>
                <a:cxn ang="0">
                  <a:pos x="11" y="26"/>
                </a:cxn>
                <a:cxn ang="0">
                  <a:pos x="17" y="26"/>
                </a:cxn>
                <a:cxn ang="0">
                  <a:pos x="21" y="30"/>
                </a:cxn>
                <a:cxn ang="0">
                  <a:pos x="52" y="30"/>
                </a:cxn>
                <a:cxn ang="0">
                  <a:pos x="55" y="26"/>
                </a:cxn>
                <a:cxn ang="0">
                  <a:pos x="61" y="26"/>
                </a:cxn>
                <a:cxn ang="0">
                  <a:pos x="66" y="31"/>
                </a:cxn>
                <a:cxn ang="0">
                  <a:pos x="66" y="91"/>
                </a:cxn>
                <a:cxn ang="0">
                  <a:pos x="66" y="91"/>
                </a:cxn>
                <a:cxn ang="0">
                  <a:pos x="66" y="91"/>
                </a:cxn>
              </a:cxnLst>
              <a:rect l="0" t="0" r="r" b="b"/>
              <a:pathLst>
                <a:path w="73" h="102">
                  <a:moveTo>
                    <a:pt x="55" y="19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5"/>
                    <a:pt x="53" y="13"/>
                    <a:pt x="51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1"/>
                    <a:pt x="44" y="10"/>
                    <a:pt x="44" y="9"/>
                  </a:cubicBezTo>
                  <a:cubicBezTo>
                    <a:pt x="44" y="4"/>
                    <a:pt x="40" y="0"/>
                    <a:pt x="36" y="0"/>
                  </a:cubicBezTo>
                  <a:cubicBezTo>
                    <a:pt x="31" y="0"/>
                    <a:pt x="27" y="4"/>
                    <a:pt x="27" y="9"/>
                  </a:cubicBezTo>
                  <a:cubicBezTo>
                    <a:pt x="27" y="10"/>
                    <a:pt x="27" y="11"/>
                    <a:pt x="28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9" y="13"/>
                    <a:pt x="17" y="15"/>
                    <a:pt x="17" y="1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3" y="19"/>
                    <a:pt x="0" y="23"/>
                    <a:pt x="0" y="2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9"/>
                    <a:pt x="3" y="102"/>
                    <a:pt x="7" y="102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70" y="102"/>
                    <a:pt x="73" y="99"/>
                    <a:pt x="73" y="9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3"/>
                    <a:pt x="70" y="19"/>
                    <a:pt x="66" y="19"/>
                  </a:cubicBezTo>
                  <a:lnTo>
                    <a:pt x="55" y="19"/>
                  </a:lnTo>
                  <a:close/>
                  <a:moveTo>
                    <a:pt x="31" y="9"/>
                  </a:moveTo>
                  <a:cubicBezTo>
                    <a:pt x="31" y="6"/>
                    <a:pt x="33" y="3"/>
                    <a:pt x="36" y="3"/>
                  </a:cubicBezTo>
                  <a:cubicBezTo>
                    <a:pt x="38" y="3"/>
                    <a:pt x="41" y="6"/>
                    <a:pt x="41" y="9"/>
                  </a:cubicBezTo>
                  <a:cubicBezTo>
                    <a:pt x="41" y="10"/>
                    <a:pt x="40" y="12"/>
                    <a:pt x="39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2"/>
                    <a:pt x="31" y="10"/>
                    <a:pt x="31" y="9"/>
                  </a:cubicBezTo>
                  <a:close/>
                  <a:moveTo>
                    <a:pt x="66" y="91"/>
                  </a:moveTo>
                  <a:cubicBezTo>
                    <a:pt x="66" y="94"/>
                    <a:pt x="64" y="95"/>
                    <a:pt x="61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9" y="95"/>
                    <a:pt x="7" y="94"/>
                    <a:pt x="7" y="9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9" y="26"/>
                    <a:pt x="11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8"/>
                    <a:pt x="19" y="30"/>
                    <a:pt x="21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4" y="30"/>
                    <a:pt x="55" y="28"/>
                    <a:pt x="55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4" y="26"/>
                    <a:pt x="66" y="28"/>
                    <a:pt x="66" y="31"/>
                  </a:cubicBezTo>
                  <a:lnTo>
                    <a:pt x="66" y="91"/>
                  </a:lnTo>
                  <a:close/>
                  <a:moveTo>
                    <a:pt x="66" y="91"/>
                  </a:moveTo>
                  <a:cubicBezTo>
                    <a:pt x="66" y="91"/>
                    <a:pt x="66" y="91"/>
                    <a:pt x="66" y="9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3396771" y="1872387"/>
              <a:ext cx="90939" cy="8980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lose/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3518402" y="1895122"/>
              <a:ext cx="211432" cy="4433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4" y="6"/>
                </a:cxn>
                <a:cxn ang="0">
                  <a:pos x="24" y="6"/>
                </a:cxn>
                <a:cxn ang="0">
                  <a:pos x="28" y="3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8" h="6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6"/>
                    <a:pt x="28" y="5"/>
                    <a:pt x="28" y="3"/>
                  </a:cubicBezTo>
                  <a:cubicBezTo>
                    <a:pt x="28" y="1"/>
                    <a:pt x="26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8"/>
            <p:cNvSpPr>
              <a:spLocks noEditPoints="1"/>
            </p:cNvSpPr>
            <p:nvPr/>
          </p:nvSpPr>
          <p:spPr bwMode="auto">
            <a:xfrm>
              <a:off x="3396771" y="1999701"/>
              <a:ext cx="90939" cy="8980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10"/>
                    <a:pt x="9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lose/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3518402" y="2021299"/>
              <a:ext cx="211432" cy="5229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4" y="7"/>
                </a:cxn>
                <a:cxn ang="0">
                  <a:pos x="24" y="7"/>
                </a:cxn>
                <a:cxn ang="0">
                  <a:pos x="28" y="3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8" h="7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6" y="7"/>
                    <a:pt x="28" y="5"/>
                    <a:pt x="28" y="3"/>
                  </a:cubicBezTo>
                  <a:cubicBezTo>
                    <a:pt x="28" y="1"/>
                    <a:pt x="26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10"/>
            <p:cNvSpPr>
              <a:spLocks noEditPoints="1"/>
            </p:cNvSpPr>
            <p:nvPr/>
          </p:nvSpPr>
          <p:spPr bwMode="auto">
            <a:xfrm>
              <a:off x="3396771" y="2133836"/>
              <a:ext cx="90939" cy="96622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6" y="13"/>
                </a:cxn>
                <a:cxn ang="0">
                  <a:pos x="0" y="7"/>
                </a:cxn>
                <a:cxn ang="0">
                  <a:pos x="6" y="0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2" y="7"/>
                </a:cxn>
              </a:cxnLst>
              <a:rect l="0" t="0" r="r" b="b"/>
              <a:pathLst>
                <a:path w="12" h="13">
                  <a:moveTo>
                    <a:pt x="12" y="7"/>
                  </a:moveTo>
                  <a:cubicBezTo>
                    <a:pt x="12" y="10"/>
                    <a:pt x="9" y="13"/>
                    <a:pt x="6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lose/>
                  <a:moveTo>
                    <a:pt x="12" y="7"/>
                  </a:moveTo>
                  <a:cubicBezTo>
                    <a:pt x="12" y="7"/>
                    <a:pt x="12" y="7"/>
                    <a:pt x="12" y="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11"/>
            <p:cNvSpPr>
              <a:spLocks noEditPoints="1"/>
            </p:cNvSpPr>
            <p:nvPr/>
          </p:nvSpPr>
          <p:spPr bwMode="auto">
            <a:xfrm>
              <a:off x="3518402" y="2156571"/>
              <a:ext cx="211432" cy="5229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24" y="7"/>
                </a:cxn>
                <a:cxn ang="0">
                  <a:pos x="28" y="4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8" h="7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6" y="7"/>
                    <a:pt x="28" y="5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780862" y="1530071"/>
            <a:ext cx="2130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APP SECURITY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46359" y="2102873"/>
            <a:ext cx="587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bg1"/>
                </a:solidFill>
                <a:latin typeface="Candara" panose="020E0502030303020204" pitchFamily="34" charset="0"/>
              </a:rPr>
              <a:t>Recommendations for strengthening your app security.</a:t>
            </a:r>
          </a:p>
        </p:txBody>
      </p:sp>
    </p:spTree>
    <p:extLst>
      <p:ext uri="{BB962C8B-B14F-4D97-AF65-F5344CB8AC3E}">
        <p14:creationId xmlns:p14="http://schemas.microsoft.com/office/powerpoint/2010/main" val="411400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6" grpId="0"/>
      <p:bldP spid="20" grpId="0"/>
      <p:bldP spid="24" grpId="0"/>
      <p:bldP spid="44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49999" y="2474892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THANK YOU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4488" y="3617607"/>
            <a:ext cx="414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Questions?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35879" y="3244333"/>
            <a:ext cx="1920240" cy="91440"/>
            <a:chOff x="4831644" y="3200400"/>
            <a:chExt cx="1920240" cy="91440"/>
          </a:xfrm>
        </p:grpSpPr>
        <p:sp>
          <p:nvSpPr>
            <p:cNvPr id="2" name="Rectangle 1"/>
            <p:cNvSpPr/>
            <p:nvPr/>
          </p:nvSpPr>
          <p:spPr>
            <a:xfrm>
              <a:off x="4831644" y="3200400"/>
              <a:ext cx="640080" cy="91440"/>
            </a:xfrm>
            <a:prstGeom prst="rect">
              <a:avLst/>
            </a:prstGeom>
            <a:solidFill>
              <a:srgbClr val="FE4A1E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1724" y="3200400"/>
              <a:ext cx="640080" cy="91440"/>
            </a:xfrm>
            <a:prstGeom prst="rect">
              <a:avLst/>
            </a:prstGeom>
            <a:solidFill>
              <a:srgbClr val="5C9AD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11804" y="3200400"/>
              <a:ext cx="640080" cy="91440"/>
            </a:xfrm>
            <a:prstGeom prst="rect">
              <a:avLst/>
            </a:prstGeom>
            <a:solidFill>
              <a:srgbClr val="7A7A7A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142E36B-4D19-7240-8337-06244316DD01}"/>
              </a:ext>
            </a:extLst>
          </p:cNvPr>
          <p:cNvSpPr txBox="1"/>
          <p:nvPr/>
        </p:nvSpPr>
        <p:spPr>
          <a:xfrm>
            <a:off x="147704" y="5931316"/>
            <a:ext cx="8811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Twitter: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hlinkClick r:id="rId2"/>
              </a:rPr>
              <a:t>@myerscj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Code: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hlinkClick r:id="rId3"/>
              </a:rPr>
              <a:t>https://github.com/PhoenixMobileUserGroup/03.12.19_HackTheAppStore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  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04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B4D74B-D231-114E-BD5D-67626AAB444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8750C4-C0AB-F943-A3EB-BA75E0383B04}"/>
              </a:ext>
            </a:extLst>
          </p:cNvPr>
          <p:cNvGrpSpPr/>
          <p:nvPr/>
        </p:nvGrpSpPr>
        <p:grpSpPr>
          <a:xfrm>
            <a:off x="3018235" y="3719723"/>
            <a:ext cx="9173766" cy="2554545"/>
            <a:chOff x="3018235" y="3719723"/>
            <a:chExt cx="9173766" cy="25545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AF6B63F-18FF-DB43-88AC-7821DBD1F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8235" y="3719723"/>
              <a:ext cx="3077765" cy="255454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F96CB4-B94C-094E-A81D-17E687299896}"/>
                </a:ext>
              </a:extLst>
            </p:cNvPr>
            <p:cNvSpPr txBox="1"/>
            <p:nvPr/>
          </p:nvSpPr>
          <p:spPr>
            <a:xfrm>
              <a:off x="6096001" y="3719723"/>
              <a:ext cx="60960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GitHub </a:t>
              </a:r>
            </a:p>
            <a:p>
              <a:r>
                <a:rPr lang="en-US" sz="8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FTW!!!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4B8618D-2015-4548-9D93-E9C58269A7C9}"/>
              </a:ext>
            </a:extLst>
          </p:cNvPr>
          <p:cNvSpPr/>
          <p:nvPr/>
        </p:nvSpPr>
        <p:spPr>
          <a:xfrm>
            <a:off x="0" y="19387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https://github.com/PhoenixMobileUserGroup/03.12.19_HackTheAppStore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24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33C87-A5B0-C34D-90B6-8FD09A14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44E11-F792-8C48-82AD-71C37136ECF2}"/>
              </a:ext>
            </a:extLst>
          </p:cNvPr>
          <p:cNvSpPr txBox="1"/>
          <p:nvPr/>
        </p:nvSpPr>
        <p:spPr>
          <a:xfrm>
            <a:off x="3341511" y="391229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With Great Power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2E018-5433-B947-A5D6-BF2F2E3FDA19}"/>
              </a:ext>
            </a:extLst>
          </p:cNvPr>
          <p:cNvSpPr txBox="1"/>
          <p:nvPr/>
        </p:nvSpPr>
        <p:spPr>
          <a:xfrm>
            <a:off x="2032000" y="5658592"/>
            <a:ext cx="812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64708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0" name="Freeform 59"/>
          <p:cNvSpPr/>
          <p:nvPr/>
        </p:nvSpPr>
        <p:spPr>
          <a:xfrm rot="17280000">
            <a:off x="7198776" y="4190506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5C9AD3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8" tIns="84481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2" name="Freeform 61"/>
          <p:cNvSpPr/>
          <p:nvPr/>
        </p:nvSpPr>
        <p:spPr>
          <a:xfrm>
            <a:off x="5902907" y="5049889"/>
            <a:ext cx="333831" cy="422416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44546B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4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4" name="Freeform 63"/>
          <p:cNvSpPr/>
          <p:nvPr/>
        </p:nvSpPr>
        <p:spPr>
          <a:xfrm rot="4320000">
            <a:off x="4659394" y="4151167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7A7A7A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3" rIns="0" bIns="84481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OVERVIEW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45803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939393"/>
                </a:solidFill>
                <a:latin typeface="Candara" panose="020E0502030303020204" pitchFamily="34" charset="0"/>
              </a:rPr>
              <a:t>BRING IT ALL TOGETHER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607175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7A7A7A"/>
                </a:solidFill>
                <a:latin typeface="Candara" panose="020E0502030303020204" pitchFamily="34" charset="0"/>
              </a:rPr>
              <a:t>PATCHING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801108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ANALYZE THE API’S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86602D-2619-D843-AB2C-27F4D9E73F01}"/>
              </a:ext>
            </a:extLst>
          </p:cNvPr>
          <p:cNvGrpSpPr/>
          <p:nvPr/>
        </p:nvGrpSpPr>
        <p:grpSpPr>
          <a:xfrm>
            <a:off x="6410936" y="4635298"/>
            <a:ext cx="1251601" cy="1251601"/>
            <a:chOff x="6410936" y="4635298"/>
            <a:chExt cx="1251601" cy="1251601"/>
          </a:xfrm>
        </p:grpSpPr>
        <p:sp>
          <p:nvSpPr>
            <p:cNvPr id="61" name="Freeform 60"/>
            <p:cNvSpPr/>
            <p:nvPr/>
          </p:nvSpPr>
          <p:spPr>
            <a:xfrm>
              <a:off x="641093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44546B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sp>
          <p:nvSpPr>
            <p:cNvPr id="54" name="Freeform 121"/>
            <p:cNvSpPr>
              <a:spLocks noChangeAspect="1" noEditPoints="1"/>
            </p:cNvSpPr>
            <p:nvPr/>
          </p:nvSpPr>
          <p:spPr bwMode="auto">
            <a:xfrm>
              <a:off x="6802318" y="4952580"/>
              <a:ext cx="477123" cy="548640"/>
            </a:xfrm>
            <a:custGeom>
              <a:avLst/>
              <a:gdLst/>
              <a:ahLst/>
              <a:cxnLst>
                <a:cxn ang="0">
                  <a:pos x="227" y="284"/>
                </a:cxn>
                <a:cxn ang="0">
                  <a:pos x="214" y="284"/>
                </a:cxn>
                <a:cxn ang="0">
                  <a:pos x="264" y="189"/>
                </a:cxn>
                <a:cxn ang="0">
                  <a:pos x="179" y="80"/>
                </a:cxn>
                <a:cxn ang="0">
                  <a:pos x="200" y="39"/>
                </a:cxn>
                <a:cxn ang="0">
                  <a:pos x="196" y="26"/>
                </a:cxn>
                <a:cxn ang="0">
                  <a:pos x="145" y="2"/>
                </a:cxn>
                <a:cxn ang="0">
                  <a:pos x="138" y="1"/>
                </a:cxn>
                <a:cxn ang="0">
                  <a:pos x="132" y="7"/>
                </a:cxn>
                <a:cxn ang="0">
                  <a:pos x="72" y="121"/>
                </a:cxn>
                <a:cxn ang="0">
                  <a:pos x="80" y="147"/>
                </a:cxn>
                <a:cxn ang="0">
                  <a:pos x="72" y="164"/>
                </a:cxn>
                <a:cxn ang="0">
                  <a:pos x="106" y="180"/>
                </a:cxn>
                <a:cxn ang="0">
                  <a:pos x="114" y="164"/>
                </a:cxn>
                <a:cxn ang="0">
                  <a:pos x="114" y="164"/>
                </a:cxn>
                <a:cxn ang="0">
                  <a:pos x="140" y="154"/>
                </a:cxn>
                <a:cxn ang="0">
                  <a:pos x="161" y="115"/>
                </a:cxn>
                <a:cxn ang="0">
                  <a:pos x="227" y="189"/>
                </a:cxn>
                <a:cxn ang="0">
                  <a:pos x="151" y="265"/>
                </a:cxn>
                <a:cxn ang="0">
                  <a:pos x="95" y="246"/>
                </a:cxn>
                <a:cxn ang="0">
                  <a:pos x="95" y="237"/>
                </a:cxn>
                <a:cxn ang="0">
                  <a:pos x="104" y="227"/>
                </a:cxn>
                <a:cxn ang="0">
                  <a:pos x="151" y="227"/>
                </a:cxn>
                <a:cxn ang="0">
                  <a:pos x="151" y="208"/>
                </a:cxn>
                <a:cxn ang="0">
                  <a:pos x="79" y="208"/>
                </a:cxn>
                <a:cxn ang="0">
                  <a:pos x="40" y="208"/>
                </a:cxn>
                <a:cxn ang="0">
                  <a:pos x="0" y="208"/>
                </a:cxn>
                <a:cxn ang="0">
                  <a:pos x="0" y="227"/>
                </a:cxn>
                <a:cxn ang="0">
                  <a:pos x="45" y="227"/>
                </a:cxn>
                <a:cxn ang="0">
                  <a:pos x="48" y="227"/>
                </a:cxn>
                <a:cxn ang="0">
                  <a:pos x="57" y="237"/>
                </a:cxn>
                <a:cxn ang="0">
                  <a:pos x="57" y="246"/>
                </a:cxn>
                <a:cxn ang="0">
                  <a:pos x="57" y="284"/>
                </a:cxn>
                <a:cxn ang="0">
                  <a:pos x="19" y="303"/>
                </a:cxn>
                <a:cxn ang="0">
                  <a:pos x="264" y="303"/>
                </a:cxn>
                <a:cxn ang="0">
                  <a:pos x="227" y="284"/>
                </a:cxn>
                <a:cxn ang="0">
                  <a:pos x="161" y="26"/>
                </a:cxn>
                <a:cxn ang="0">
                  <a:pos x="155" y="32"/>
                </a:cxn>
                <a:cxn ang="0">
                  <a:pos x="111" y="114"/>
                </a:cxn>
                <a:cxn ang="0">
                  <a:pos x="95" y="106"/>
                </a:cxn>
                <a:cxn ang="0">
                  <a:pos x="96" y="102"/>
                </a:cxn>
                <a:cxn ang="0">
                  <a:pos x="137" y="25"/>
                </a:cxn>
                <a:cxn ang="0">
                  <a:pos x="143" y="20"/>
                </a:cxn>
                <a:cxn ang="0">
                  <a:pos x="150" y="21"/>
                </a:cxn>
                <a:cxn ang="0">
                  <a:pos x="161" y="26"/>
                </a:cxn>
                <a:cxn ang="0">
                  <a:pos x="161" y="26"/>
                </a:cxn>
              </a:cxnLst>
              <a:rect l="0" t="0" r="r" b="b"/>
              <a:pathLst>
                <a:path w="264" h="303">
                  <a:moveTo>
                    <a:pt x="227" y="284"/>
                  </a:moveTo>
                  <a:cubicBezTo>
                    <a:pt x="214" y="284"/>
                    <a:pt x="214" y="284"/>
                    <a:pt x="214" y="284"/>
                  </a:cubicBezTo>
                  <a:cubicBezTo>
                    <a:pt x="244" y="263"/>
                    <a:pt x="264" y="229"/>
                    <a:pt x="264" y="189"/>
                  </a:cubicBezTo>
                  <a:cubicBezTo>
                    <a:pt x="264" y="136"/>
                    <a:pt x="228" y="92"/>
                    <a:pt x="179" y="80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3" y="34"/>
                    <a:pt x="201" y="29"/>
                    <a:pt x="196" y="26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3" y="1"/>
                    <a:pt x="140" y="0"/>
                    <a:pt x="138" y="1"/>
                  </a:cubicBezTo>
                  <a:cubicBezTo>
                    <a:pt x="136" y="2"/>
                    <a:pt x="134" y="4"/>
                    <a:pt x="132" y="7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67" y="131"/>
                    <a:pt x="71" y="143"/>
                    <a:pt x="80" y="147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24" y="168"/>
                    <a:pt x="135" y="164"/>
                    <a:pt x="140" y="15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98" y="119"/>
                    <a:pt x="227" y="151"/>
                    <a:pt x="227" y="189"/>
                  </a:cubicBezTo>
                  <a:cubicBezTo>
                    <a:pt x="227" y="231"/>
                    <a:pt x="193" y="265"/>
                    <a:pt x="151" y="265"/>
                  </a:cubicBezTo>
                  <a:cubicBezTo>
                    <a:pt x="132" y="265"/>
                    <a:pt x="108" y="258"/>
                    <a:pt x="95" y="246"/>
                  </a:cubicBezTo>
                  <a:cubicBezTo>
                    <a:pt x="95" y="237"/>
                    <a:pt x="95" y="237"/>
                    <a:pt x="95" y="237"/>
                  </a:cubicBezTo>
                  <a:cubicBezTo>
                    <a:pt x="95" y="231"/>
                    <a:pt x="99" y="227"/>
                    <a:pt x="104" y="227"/>
                  </a:cubicBezTo>
                  <a:cubicBezTo>
                    <a:pt x="151" y="227"/>
                    <a:pt x="151" y="227"/>
                    <a:pt x="151" y="227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79" y="208"/>
                    <a:pt x="79" y="208"/>
                    <a:pt x="79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45" y="227"/>
                    <a:pt x="45" y="227"/>
                    <a:pt x="45" y="227"/>
                  </a:cubicBezTo>
                  <a:cubicBezTo>
                    <a:pt x="48" y="227"/>
                    <a:pt x="48" y="227"/>
                    <a:pt x="48" y="227"/>
                  </a:cubicBezTo>
                  <a:cubicBezTo>
                    <a:pt x="53" y="227"/>
                    <a:pt x="57" y="231"/>
                    <a:pt x="57" y="237"/>
                  </a:cubicBezTo>
                  <a:cubicBezTo>
                    <a:pt x="57" y="246"/>
                    <a:pt x="57" y="246"/>
                    <a:pt x="57" y="246"/>
                  </a:cubicBezTo>
                  <a:cubicBezTo>
                    <a:pt x="57" y="284"/>
                    <a:pt x="57" y="284"/>
                    <a:pt x="57" y="284"/>
                  </a:cubicBezTo>
                  <a:cubicBezTo>
                    <a:pt x="36" y="284"/>
                    <a:pt x="19" y="282"/>
                    <a:pt x="19" y="303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282"/>
                    <a:pt x="248" y="284"/>
                    <a:pt x="227" y="284"/>
                  </a:cubicBezTo>
                  <a:close/>
                  <a:moveTo>
                    <a:pt x="161" y="26"/>
                  </a:moveTo>
                  <a:cubicBezTo>
                    <a:pt x="158" y="27"/>
                    <a:pt x="156" y="29"/>
                    <a:pt x="155" y="3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5" y="105"/>
                    <a:pt x="95" y="103"/>
                    <a:pt x="96" y="102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3"/>
                    <a:pt x="140" y="21"/>
                    <a:pt x="143" y="20"/>
                  </a:cubicBezTo>
                  <a:cubicBezTo>
                    <a:pt x="145" y="19"/>
                    <a:pt x="148" y="19"/>
                    <a:pt x="150" y="21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6"/>
                    <a:pt x="161" y="26"/>
                    <a:pt x="161" y="2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569FB7-15FB-A04C-A119-A52893C1FBD8}"/>
              </a:ext>
            </a:extLst>
          </p:cNvPr>
          <p:cNvGrpSpPr/>
          <p:nvPr/>
        </p:nvGrpSpPr>
        <p:grpSpPr>
          <a:xfrm>
            <a:off x="4529466" y="4635298"/>
            <a:ext cx="1251601" cy="1251601"/>
            <a:chOff x="4529466" y="4635298"/>
            <a:chExt cx="1251601" cy="1251601"/>
          </a:xfrm>
        </p:grpSpPr>
        <p:sp>
          <p:nvSpPr>
            <p:cNvPr id="63" name="Freeform 62"/>
            <p:cNvSpPr/>
            <p:nvPr/>
          </p:nvSpPr>
          <p:spPr>
            <a:xfrm>
              <a:off x="452946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7A7A7A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F9205B-E4AF-4340-93D5-1BE950CF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tretch>
              <a:fillRect/>
            </a:stretch>
          </p:blipFill>
          <p:spPr>
            <a:xfrm>
              <a:off x="4790386" y="5022761"/>
              <a:ext cx="738947" cy="555593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6EAF40-07F5-B040-BD26-3AA66A3016AC}"/>
              </a:ext>
            </a:extLst>
          </p:cNvPr>
          <p:cNvGrpSpPr/>
          <p:nvPr/>
        </p:nvGrpSpPr>
        <p:grpSpPr>
          <a:xfrm>
            <a:off x="3948060" y="2845914"/>
            <a:ext cx="1251601" cy="1251601"/>
            <a:chOff x="3948060" y="2845914"/>
            <a:chExt cx="1251601" cy="1251601"/>
          </a:xfrm>
        </p:grpSpPr>
        <p:sp>
          <p:nvSpPr>
            <p:cNvPr id="65" name="Freeform 64"/>
            <p:cNvSpPr/>
            <p:nvPr/>
          </p:nvSpPr>
          <p:spPr>
            <a:xfrm>
              <a:off x="3948060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93939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885C45-45CE-AF42-9F71-13D89444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/>
            </a:blip>
            <a:stretch>
              <a:fillRect/>
            </a:stretch>
          </p:blipFill>
          <p:spPr>
            <a:xfrm>
              <a:off x="4182702" y="3047077"/>
              <a:ext cx="773685" cy="906997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259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62" grpId="0" animBg="1"/>
      <p:bldP spid="64" grpId="0" animBg="1"/>
      <p:bldP spid="36" grpId="0"/>
      <p:bldP spid="39" grpId="0"/>
      <p:bldP spid="40" grpId="0"/>
      <p:bldP spid="41" grpId="0"/>
      <p:bldP spid="42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747DC2-7451-E44F-AFE4-08B50BD7D3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31123" y="10688"/>
            <a:ext cx="12192000" cy="5686973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 rot="10800000" flipV="1">
            <a:off x="0" y="684"/>
            <a:ext cx="12192000" cy="2193693"/>
          </a:xfrm>
          <a:custGeom>
            <a:avLst/>
            <a:gdLst>
              <a:gd name="connsiteX0" fmla="*/ 12192000 w 12192000"/>
              <a:gd name="connsiteY0" fmla="*/ 0 h 2193693"/>
              <a:gd name="connsiteX1" fmla="*/ 0 w 12192000"/>
              <a:gd name="connsiteY1" fmla="*/ 0 h 2193693"/>
              <a:gd name="connsiteX2" fmla="*/ 0 w 12192000"/>
              <a:gd name="connsiteY2" fmla="*/ 1224078 h 2193693"/>
              <a:gd name="connsiteX3" fmla="*/ 5156127 w 12192000"/>
              <a:gd name="connsiteY3" fmla="*/ 1224078 h 2193693"/>
              <a:gd name="connsiteX4" fmla="*/ 6125741 w 12192000"/>
              <a:gd name="connsiteY4" fmla="*/ 2193693 h 2193693"/>
              <a:gd name="connsiteX5" fmla="*/ 7095356 w 12192000"/>
              <a:gd name="connsiteY5" fmla="*/ 1224078 h 2193693"/>
              <a:gd name="connsiteX6" fmla="*/ 12192000 w 12192000"/>
              <a:gd name="connsiteY6" fmla="*/ 1224078 h 219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193693">
                <a:moveTo>
                  <a:pt x="12192000" y="0"/>
                </a:moveTo>
                <a:lnTo>
                  <a:pt x="0" y="0"/>
                </a:lnTo>
                <a:lnTo>
                  <a:pt x="0" y="1224078"/>
                </a:lnTo>
                <a:lnTo>
                  <a:pt x="5156127" y="1224078"/>
                </a:lnTo>
                <a:lnTo>
                  <a:pt x="6125741" y="2193693"/>
                </a:lnTo>
                <a:lnTo>
                  <a:pt x="7095356" y="1224078"/>
                </a:lnTo>
                <a:lnTo>
                  <a:pt x="12192000" y="1224078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TOOLS FOR THE JOB</a:t>
            </a:r>
          </a:p>
        </p:txBody>
      </p:sp>
      <p:sp>
        <p:nvSpPr>
          <p:cNvPr id="47" name="Freeform 46"/>
          <p:cNvSpPr/>
          <p:nvPr/>
        </p:nvSpPr>
        <p:spPr>
          <a:xfrm flipV="1">
            <a:off x="0" y="3500785"/>
            <a:ext cx="12192000" cy="2196876"/>
          </a:xfrm>
          <a:custGeom>
            <a:avLst/>
            <a:gdLst>
              <a:gd name="connsiteX0" fmla="*/ 6125741 w 12192000"/>
              <a:gd name="connsiteY0" fmla="*/ 2196876 h 2196876"/>
              <a:gd name="connsiteX1" fmla="*/ 7095356 w 12192000"/>
              <a:gd name="connsiteY1" fmla="*/ 1227261 h 2196876"/>
              <a:gd name="connsiteX2" fmla="*/ 12192000 w 12192000"/>
              <a:gd name="connsiteY2" fmla="*/ 1227261 h 2196876"/>
              <a:gd name="connsiteX3" fmla="*/ 12192000 w 12192000"/>
              <a:gd name="connsiteY3" fmla="*/ 0 h 2196876"/>
              <a:gd name="connsiteX4" fmla="*/ 0 w 12192000"/>
              <a:gd name="connsiteY4" fmla="*/ 0 h 2196876"/>
              <a:gd name="connsiteX5" fmla="*/ 0 w 12192000"/>
              <a:gd name="connsiteY5" fmla="*/ 1227261 h 2196876"/>
              <a:gd name="connsiteX6" fmla="*/ 5156127 w 12192000"/>
              <a:gd name="connsiteY6" fmla="*/ 1227261 h 219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196876">
                <a:moveTo>
                  <a:pt x="6125741" y="2196876"/>
                </a:moveTo>
                <a:lnTo>
                  <a:pt x="7095356" y="1227261"/>
                </a:lnTo>
                <a:lnTo>
                  <a:pt x="12192000" y="1227261"/>
                </a:lnTo>
                <a:lnTo>
                  <a:pt x="12192000" y="0"/>
                </a:lnTo>
                <a:lnTo>
                  <a:pt x="0" y="0"/>
                </a:lnTo>
                <a:lnTo>
                  <a:pt x="0" y="1227261"/>
                </a:lnTo>
                <a:lnTo>
                  <a:pt x="5156127" y="1227261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61061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E4A1E"/>
                </a:solidFill>
                <a:latin typeface="Candara" panose="020E0502030303020204" pitchFamily="34" charset="0"/>
              </a:rPr>
              <a:t>DEVICE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56035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C9AD3"/>
                </a:solidFill>
                <a:latin typeface="Candara" panose="020E0502030303020204" pitchFamily="34" charset="0"/>
              </a:rPr>
              <a:t>ADB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81600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4546B"/>
                </a:solidFill>
                <a:latin typeface="Candara" panose="020E0502030303020204" pitchFamily="34" charset="0"/>
              </a:rPr>
              <a:t>TEXT EDITOR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51608" y="530534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A7A7A"/>
                </a:solidFill>
                <a:latin typeface="Candara" panose="020E0502030303020204" pitchFamily="34" charset="0"/>
              </a:rPr>
              <a:t>DE-COMPILER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619404" y="53168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393"/>
                </a:solidFill>
                <a:latin typeface="Candara" panose="020E0502030303020204" pitchFamily="34" charset="0"/>
              </a:rPr>
              <a:t>PACKET SNIFFER</a:t>
            </a:r>
          </a:p>
        </p:txBody>
      </p: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861061" y="5741412"/>
            <a:ext cx="1828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Device or emulator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3056035" y="5700887"/>
            <a:ext cx="1828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Android debugging tools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5200843" y="5736539"/>
            <a:ext cx="1828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Sublime, VS Code, Android Studio, or whatever works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7397512" y="5736538"/>
            <a:ext cx="1828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Zip, JADX,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DevX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Studio,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ILSpy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, ARM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Dissasemblers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9665754" y="5700887"/>
            <a:ext cx="1828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Charlse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Proxy, Burp,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WireShark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74DB2-FF02-B94E-9278-E727DB946D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lum contrast="26000"/>
          </a:blip>
          <a:stretch>
            <a:fillRect/>
          </a:stretch>
        </p:blipFill>
        <p:spPr>
          <a:xfrm>
            <a:off x="1602698" y="4643465"/>
            <a:ext cx="342921" cy="525372"/>
          </a:xfrm>
          <a:prstGeom prst="rect">
            <a:avLst/>
          </a:prstGeom>
          <a:solidFill>
            <a:srgbClr val="0E0F1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CAA2D-6888-C54A-83BB-AB1EAA5B5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4685" y="4663848"/>
            <a:ext cx="571500" cy="55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BC3732-5D73-754D-A5E6-08B3045E34B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lum bright="-20000" contrast="-57000"/>
          </a:blip>
          <a:stretch>
            <a:fillRect/>
          </a:stretch>
        </p:blipFill>
        <p:spPr>
          <a:xfrm>
            <a:off x="5910522" y="4728778"/>
            <a:ext cx="483729" cy="481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06799-D4D2-0E45-990F-734870A106B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lum bright="-20000"/>
          </a:blip>
          <a:stretch>
            <a:fillRect/>
          </a:stretch>
        </p:blipFill>
        <p:spPr>
          <a:xfrm>
            <a:off x="8052851" y="4741069"/>
            <a:ext cx="475215" cy="481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F02CF9-9B39-F842-8FFE-2F5FBE726DB8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33000" contrast="-70000"/>
          </a:blip>
          <a:stretch>
            <a:fillRect/>
          </a:stretch>
        </p:blipFill>
        <p:spPr>
          <a:xfrm>
            <a:off x="10320365" y="4776308"/>
            <a:ext cx="475215" cy="4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7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250"/>
                            </p:stCondLst>
                            <p:childTnLst>
                              <p:par>
                                <p:cTn id="8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750"/>
                            </p:stCondLst>
                            <p:childTnLst>
                              <p:par>
                                <p:cTn id="9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250"/>
                            </p:stCondLst>
                            <p:childTnLst>
                              <p:par>
                                <p:cTn id="10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41511" y="258228"/>
            <a:ext cx="550897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GENYMOTION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Android Emulator w/ Google Play</a:t>
            </a:r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9364559" y="2862356"/>
            <a:ext cx="2213953" cy="2213950"/>
          </a:xfrm>
          <a:prstGeom prst="ellipse">
            <a:avLst/>
          </a:prstGeom>
          <a:solidFill>
            <a:srgbClr val="627289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36418" y="4994883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Setup the device of choice and Android API of choice 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-60000" flipH="1">
            <a:off x="1214218" y="4524035"/>
            <a:ext cx="10897" cy="457200"/>
          </a:xfrm>
          <a:prstGeom prst="line">
            <a:avLst/>
          </a:prstGeom>
          <a:ln w="25400">
            <a:solidFill>
              <a:srgbClr val="FE4A1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763389" y="5002543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Add Google Play support via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</a:rPr>
              <a:t>GApps</a:t>
            </a:r>
            <a:endParaRPr lang="en-US" sz="1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-60000" flipH="1">
            <a:off x="4564799" y="4531695"/>
            <a:ext cx="9081" cy="449540"/>
          </a:xfrm>
          <a:prstGeom prst="line">
            <a:avLst/>
          </a:prstGeom>
          <a:ln w="25400">
            <a:solidFill>
              <a:srgbClr val="44546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192873" y="5002543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Download an app from the app store and run it</a:t>
            </a:r>
          </a:p>
        </p:txBody>
      </p:sp>
      <p:cxnSp>
        <p:nvCxnSpPr>
          <p:cNvPr id="20" name="Straight Connector 19"/>
          <p:cNvCxnSpPr/>
          <p:nvPr/>
        </p:nvCxnSpPr>
        <p:spPr>
          <a:xfrm rot="60000">
            <a:off x="8003364" y="4531695"/>
            <a:ext cx="10391" cy="457200"/>
          </a:xfrm>
          <a:prstGeom prst="line">
            <a:avLst/>
          </a:prstGeom>
          <a:ln w="25400">
            <a:solidFill>
              <a:srgbClr val="93939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24830" y="1814316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Add support for ARM translation</a:t>
            </a:r>
          </a:p>
        </p:txBody>
      </p:sp>
      <p:cxnSp>
        <p:nvCxnSpPr>
          <p:cNvPr id="22" name="Straight Connector 21"/>
          <p:cNvCxnSpPr/>
          <p:nvPr/>
        </p:nvCxnSpPr>
        <p:spPr>
          <a:xfrm rot="60000" flipH="1" flipV="1">
            <a:off x="3071816" y="2964666"/>
            <a:ext cx="13937" cy="448056"/>
          </a:xfrm>
          <a:prstGeom prst="line">
            <a:avLst/>
          </a:prstGeom>
          <a:ln w="25400">
            <a:solidFill>
              <a:srgbClr val="5C9AD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445891" y="1816222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Restart the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</a:rPr>
              <a:t>Genymotion</a:t>
            </a: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 device</a:t>
            </a:r>
          </a:p>
        </p:txBody>
      </p:sp>
      <p:cxnSp>
        <p:nvCxnSpPr>
          <p:cNvPr id="27" name="Straight Connector 26"/>
          <p:cNvCxnSpPr/>
          <p:nvPr/>
        </p:nvCxnSpPr>
        <p:spPr>
          <a:xfrm rot="60000" flipH="1" flipV="1">
            <a:off x="6292877" y="2966572"/>
            <a:ext cx="13937" cy="448056"/>
          </a:xfrm>
          <a:prstGeom prst="line">
            <a:avLst/>
          </a:prstGeom>
          <a:ln w="25400">
            <a:solidFill>
              <a:srgbClr val="7A7A7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9469980" y="3751059"/>
            <a:ext cx="2003109" cy="71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Explore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Use ADB tools to explore OS and download APK files</a:t>
            </a:r>
          </a:p>
        </p:txBody>
      </p:sp>
      <p:sp>
        <p:nvSpPr>
          <p:cNvPr id="10" name="Freeform 9"/>
          <p:cNvSpPr>
            <a:spLocks noChangeAspect="1"/>
          </p:cNvSpPr>
          <p:nvPr/>
        </p:nvSpPr>
        <p:spPr>
          <a:xfrm>
            <a:off x="605712" y="3403534"/>
            <a:ext cx="2089870" cy="1139256"/>
          </a:xfrm>
          <a:custGeom>
            <a:avLst/>
            <a:gdLst>
              <a:gd name="connsiteX0" fmla="*/ 0 w 2244194"/>
              <a:gd name="connsiteY0" fmla="*/ 0 h 1223385"/>
              <a:gd name="connsiteX1" fmla="*/ 1111827 w 2244194"/>
              <a:gd name="connsiteY1" fmla="*/ 0 h 1223385"/>
              <a:gd name="connsiteX2" fmla="*/ 1111827 w 2244194"/>
              <a:gd name="connsiteY2" fmla="*/ 2742 h 1223385"/>
              <a:gd name="connsiteX3" fmla="*/ 1633873 w 2244194"/>
              <a:gd name="connsiteY3" fmla="*/ 2742 h 1223385"/>
              <a:gd name="connsiteX4" fmla="*/ 2244194 w 2244194"/>
              <a:gd name="connsiteY4" fmla="*/ 613064 h 1223385"/>
              <a:gd name="connsiteX5" fmla="*/ 1633873 w 2244194"/>
              <a:gd name="connsiteY5" fmla="*/ 1223385 h 1223385"/>
              <a:gd name="connsiteX6" fmla="*/ 243 w 2244194"/>
              <a:gd name="connsiteY6" fmla="*/ 1223385 h 1223385"/>
              <a:gd name="connsiteX7" fmla="*/ 2984 w 2244194"/>
              <a:gd name="connsiteY7" fmla="*/ 1220644 h 1223385"/>
              <a:gd name="connsiteX8" fmla="*/ 0 w 2244194"/>
              <a:gd name="connsiteY8" fmla="*/ 1220644 h 122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4194" h="1223385">
                <a:moveTo>
                  <a:pt x="0" y="0"/>
                </a:moveTo>
                <a:lnTo>
                  <a:pt x="1111827" y="0"/>
                </a:lnTo>
                <a:lnTo>
                  <a:pt x="1111827" y="2742"/>
                </a:lnTo>
                <a:lnTo>
                  <a:pt x="1633873" y="2742"/>
                </a:lnTo>
                <a:lnTo>
                  <a:pt x="2244194" y="613064"/>
                </a:lnTo>
                <a:lnTo>
                  <a:pt x="1633873" y="1223385"/>
                </a:lnTo>
                <a:lnTo>
                  <a:pt x="243" y="1223385"/>
                </a:lnTo>
                <a:lnTo>
                  <a:pt x="2984" y="1220644"/>
                </a:lnTo>
                <a:lnTo>
                  <a:pt x="0" y="1220644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Create</a:t>
            </a:r>
          </a:p>
        </p:txBody>
      </p:sp>
      <p:sp>
        <p:nvSpPr>
          <p:cNvPr id="9" name="Chevron 8"/>
          <p:cNvSpPr>
            <a:spLocks noChangeAspect="1"/>
          </p:cNvSpPr>
          <p:nvPr/>
        </p:nvSpPr>
        <p:spPr>
          <a:xfrm>
            <a:off x="2325107" y="3406087"/>
            <a:ext cx="2089644" cy="1136703"/>
          </a:xfrm>
          <a:prstGeom prst="chevron">
            <a:avLst/>
          </a:prstGeom>
          <a:solidFill>
            <a:srgbClr val="5C9AD3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ARM</a:t>
            </a:r>
          </a:p>
        </p:txBody>
      </p:sp>
      <p:sp>
        <p:nvSpPr>
          <p:cNvPr id="11" name="Chevron 10"/>
          <p:cNvSpPr>
            <a:spLocks noChangeAspect="1"/>
          </p:cNvSpPr>
          <p:nvPr/>
        </p:nvSpPr>
        <p:spPr>
          <a:xfrm>
            <a:off x="4044503" y="3403534"/>
            <a:ext cx="2089644" cy="1136703"/>
          </a:xfrm>
          <a:prstGeom prst="chevron">
            <a:avLst/>
          </a:prstGeom>
          <a:solidFill>
            <a:srgbClr val="44546B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Lato" panose="020F0502020204030203"/>
              </a:rPr>
              <a:t>GApps</a:t>
            </a:r>
            <a:endParaRPr lang="en-US" sz="2000" dirty="0">
              <a:solidFill>
                <a:schemeClr val="bg1"/>
              </a:solidFill>
              <a:latin typeface="Lato" panose="020F0502020204030203"/>
            </a:endParaRPr>
          </a:p>
        </p:txBody>
      </p:sp>
      <p:sp>
        <p:nvSpPr>
          <p:cNvPr id="12" name="Chevron 11"/>
          <p:cNvSpPr>
            <a:spLocks noChangeAspect="1"/>
          </p:cNvSpPr>
          <p:nvPr/>
        </p:nvSpPr>
        <p:spPr>
          <a:xfrm>
            <a:off x="5763672" y="3400980"/>
            <a:ext cx="2089644" cy="1136703"/>
          </a:xfrm>
          <a:prstGeom prst="chevron">
            <a:avLst/>
          </a:prstGeom>
          <a:solidFill>
            <a:srgbClr val="7A7A7A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Restart</a:t>
            </a:r>
          </a:p>
        </p:txBody>
      </p:sp>
      <p:sp>
        <p:nvSpPr>
          <p:cNvPr id="13" name="Chevron 12"/>
          <p:cNvSpPr>
            <a:spLocks noChangeAspect="1"/>
          </p:cNvSpPr>
          <p:nvPr/>
        </p:nvSpPr>
        <p:spPr>
          <a:xfrm>
            <a:off x="7495036" y="3400980"/>
            <a:ext cx="2089644" cy="1136703"/>
          </a:xfrm>
          <a:prstGeom prst="chevron">
            <a:avLst/>
          </a:prstGeom>
          <a:solidFill>
            <a:srgbClr val="939393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" panose="020F0502020204030203"/>
              </a:rPr>
              <a:t>Confirm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D92518-D068-9846-82AA-89B2A47B433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0102060" y="3195466"/>
            <a:ext cx="738947" cy="555593"/>
          </a:xfrm>
          <a:prstGeom prst="rect">
            <a:avLst/>
          </a:prstGeom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54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16" grpId="0" animBg="1"/>
      <p:bldP spid="17" grpId="0" animBg="1"/>
      <p:bldP spid="19" grpId="0" animBg="1"/>
      <p:bldP spid="21" grpId="0" animBg="1"/>
      <p:bldP spid="26" grpId="0" animBg="1"/>
      <p:bldP spid="29" grpId="0"/>
      <p:bldP spid="10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7DDB57-B359-4848-B1F0-C1A878A70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9" y="0"/>
            <a:ext cx="12192000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69" y="0"/>
            <a:ext cx="12192000" cy="6858000"/>
          </a:xfrm>
          <a:prstGeom prst="rect">
            <a:avLst/>
          </a:prstGeom>
          <a:solidFill>
            <a:srgbClr val="0E0F1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41202" y="541310"/>
            <a:ext cx="3474720" cy="1759507"/>
            <a:chOff x="3178829" y="256408"/>
            <a:chExt cx="4172784" cy="834855"/>
          </a:xfrm>
        </p:grpSpPr>
        <p:sp>
          <p:nvSpPr>
            <p:cNvPr id="7" name="TextBox 6"/>
            <p:cNvSpPr txBox="1"/>
            <p:nvPr/>
          </p:nvSpPr>
          <p:spPr>
            <a:xfrm>
              <a:off x="3378735" y="256408"/>
              <a:ext cx="3840480" cy="54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Demo Time</a:t>
              </a:r>
            </a:p>
            <a:p>
              <a:pPr algn="ctr"/>
              <a:r>
                <a:rPr lang="en-US" sz="2400" b="1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Genymotion</a:t>
              </a:r>
              <a:endParaRPr lang="en-US" sz="2400" b="1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78829" y="843004"/>
              <a:ext cx="4172784" cy="2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Setup </a:t>
              </a:r>
              <a:r>
                <a:rPr lang="en-US" sz="1400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Genymotion</a:t>
              </a:r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 and review other useful tools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69585" y="3394156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4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96982" y="3768566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5C9A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19" name="Freeform 18"/>
          <p:cNvSpPr>
            <a:spLocks noChangeAspect="1"/>
          </p:cNvSpPr>
          <p:nvPr/>
        </p:nvSpPr>
        <p:spPr>
          <a:xfrm>
            <a:off x="1169688" y="2960923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FE4A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7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6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4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300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EC33EB-2B84-FD46-93EA-12CF029565D1}"/>
              </a:ext>
            </a:extLst>
          </p:cNvPr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OTHER TOOLS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C540B6-98E6-5D45-8CDE-16FA93B85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98120" y="2990850"/>
            <a:ext cx="2286000" cy="876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3CEBA3-A127-5446-99EA-8A2E0E7F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89" y="4411980"/>
            <a:ext cx="3992825" cy="1272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8C9F32-315D-0543-ACF4-E13175427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170" y="3581400"/>
            <a:ext cx="3200344" cy="708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A3FA0-6097-9A49-BFCB-6AAA1795E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591" y="1803400"/>
            <a:ext cx="1625600" cy="1625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7DA6FA-8B82-FA42-9669-F8C329DBA945}"/>
              </a:ext>
            </a:extLst>
          </p:cNvPr>
          <p:cNvSpPr txBox="1"/>
          <p:nvPr/>
        </p:nvSpPr>
        <p:spPr>
          <a:xfrm>
            <a:off x="1600200" y="1815584"/>
            <a:ext cx="67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ILSpy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C4EF8A-48DA-9E43-BD32-C2C4A51F1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511" y="2336800"/>
            <a:ext cx="3619500" cy="1092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31496E-B7EA-5F42-9ABC-F56D1CD3E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514" y="3445928"/>
            <a:ext cx="2394065" cy="17473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3B7173-EB9E-1840-BBAD-F104587DB17F}"/>
              </a:ext>
            </a:extLst>
          </p:cNvPr>
          <p:cNvSpPr txBox="1"/>
          <p:nvPr/>
        </p:nvSpPr>
        <p:spPr>
          <a:xfrm>
            <a:off x="4794507" y="5145943"/>
            <a:ext cx="2123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Burp Suite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054DFB-98C3-A444-8906-8E38A6F96F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8133" y="3626797"/>
            <a:ext cx="2819178" cy="205772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F235BBA-8D24-0349-98AB-058435A1613F}"/>
              </a:ext>
            </a:extLst>
          </p:cNvPr>
          <p:cNvSpPr/>
          <p:nvPr/>
        </p:nvSpPr>
        <p:spPr>
          <a:xfrm>
            <a:off x="694689" y="6221789"/>
            <a:ext cx="11055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9"/>
              </a:rPr>
              <a:t>https://github.com/PhoenixMobileUserGroup/03.12.19_HackTheAppStore/blob/master/docs/Tools.md</a:t>
            </a:r>
            <a:r>
              <a:rPr lang="en-US" sz="2000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9C59A7-605C-E645-B420-50B49AC2508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400" t="18902" r="5000" b="21428"/>
          <a:stretch/>
        </p:blipFill>
        <p:spPr>
          <a:xfrm rot="16200000">
            <a:off x="5905196" y="3055313"/>
            <a:ext cx="3908821" cy="13495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9785A8-3CA1-FA4B-85D8-22C980417A3A}"/>
              </a:ext>
            </a:extLst>
          </p:cNvPr>
          <p:cNvSpPr txBox="1"/>
          <p:nvPr/>
        </p:nvSpPr>
        <p:spPr>
          <a:xfrm>
            <a:off x="8876854" y="4947345"/>
            <a:ext cx="2620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Abadi" panose="020F0502020204030204" pitchFamily="34" charset="0"/>
                <a:cs typeface="Abadi" panose="020F0502020204030204" pitchFamily="34" charset="0"/>
              </a:rPr>
              <a:t>JADX</a:t>
            </a:r>
            <a:endParaRPr lang="en-US" sz="3200" dirty="0">
              <a:latin typeface="Abadi" panose="020F0502020204030204" pitchFamily="34" charset="0"/>
              <a:cs typeface="Abadi" panose="020F0502020204030204" pitchFamily="34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112C9FEF-E925-7847-9C1B-611A40EB54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81664" y="1885949"/>
            <a:ext cx="2842908" cy="14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RECAP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5983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36" grpId="0"/>
      <p:bldP spid="4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3944</TotalTime>
  <Words>421</Words>
  <Application>Microsoft Macintosh PowerPoint</Application>
  <PresentationFormat>Widescreen</PresentationFormat>
  <Paragraphs>98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Abadi</vt:lpstr>
      <vt:lpstr>Arial</vt:lpstr>
      <vt:lpstr>Calibri</vt:lpstr>
      <vt:lpstr>Calibri Light</vt:lpstr>
      <vt:lpstr>Candara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Copyright Notice</dc:title>
  <dc:creator>james</dc:creator>
  <cp:lastModifiedBy>Chris Myers</cp:lastModifiedBy>
  <cp:revision>507</cp:revision>
  <dcterms:created xsi:type="dcterms:W3CDTF">2016-09-28T22:08:47Z</dcterms:created>
  <dcterms:modified xsi:type="dcterms:W3CDTF">2019-03-12T22:02:50Z</dcterms:modified>
</cp:coreProperties>
</file>